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14"/>
  </p:notesMasterIdLst>
  <p:sldIdLst>
    <p:sldId id="256" r:id="rId2"/>
    <p:sldId id="268" r:id="rId3"/>
    <p:sldId id="269" r:id="rId4"/>
    <p:sldId id="260" r:id="rId5"/>
    <p:sldId id="267" r:id="rId6"/>
    <p:sldId id="276" r:id="rId7"/>
    <p:sldId id="279" r:id="rId8"/>
    <p:sldId id="274" r:id="rId9"/>
    <p:sldId id="272" r:id="rId10"/>
    <p:sldId id="275" r:id="rId11"/>
    <p:sldId id="264" r:id="rId12"/>
    <p:sldId id="266" r:id="rId13"/>
  </p:sldIdLst>
  <p:sldSz cx="12192000" cy="6858000"/>
  <p:notesSz cx="6858000" cy="9144000"/>
  <p:embeddedFontLst>
    <p:embeddedFont>
      <p:font typeface="맑은 고딕" panose="020B0503020000020004" pitchFamily="50" charset="-127"/>
      <p:regular r:id="rId15"/>
      <p:bold r:id="rId16"/>
    </p:embeddedFont>
    <p:embeddedFont>
      <p:font typeface="나눔스퀘어 ExtraBold" panose="020B0600000101010101" pitchFamily="50" charset="-127"/>
      <p:bold r:id="rId17"/>
    </p:embeddedFont>
    <p:embeddedFont>
      <p:font typeface="나눔스퀘어 Bold" panose="020B0600000101010101" pitchFamily="50" charset="-127"/>
      <p:bold r:id="rId18"/>
    </p:embeddedFont>
    <p:embeddedFont>
      <p:font typeface="나눔스퀘어" panose="020B0600000101010101" pitchFamily="50" charset="-127"/>
      <p:regular r:id="rId1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A95419AB-5490-4EC5-AD9D-79E8EA612670}">
          <p14:sldIdLst>
            <p14:sldId id="256"/>
            <p14:sldId id="268"/>
            <p14:sldId id="269"/>
            <p14:sldId id="260"/>
            <p14:sldId id="267"/>
            <p14:sldId id="276"/>
            <p14:sldId id="279"/>
            <p14:sldId id="274"/>
            <p14:sldId id="272"/>
            <p14:sldId id="275"/>
            <p14:sldId id="264"/>
            <p14:sldId id="266"/>
          </p14:sldIdLst>
        </p14:section>
        <p14:section name="제목 없는 구역" id="{5459ECCC-1A74-4454-8408-818D39DC8A01}">
          <p14:sldIdLst/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529" autoAdjust="0"/>
    <p:restoredTop sz="86634" autoAdjust="0"/>
  </p:normalViewPr>
  <p:slideViewPr>
    <p:cSldViewPr snapToGrid="0">
      <p:cViewPr>
        <p:scale>
          <a:sx n="68" d="100"/>
          <a:sy n="68" d="100"/>
        </p:scale>
        <p:origin x="696" y="23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6850AC-297C-4D89-80CC-D94A55D774DA}" type="datetimeFigureOut">
              <a:rPr lang="ko-KR" altLang="en-US" smtClean="0"/>
              <a:t>2019-05-29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9AF013-6DAD-4DCC-B7D2-24807A207E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06433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정책문제 해결</a:t>
            </a:r>
            <a:r>
              <a:rPr lang="en-US" altLang="ko-KR" dirty="0" smtClean="0"/>
              <a:t>-</a:t>
            </a:r>
            <a:r>
              <a:rPr lang="ko-KR" altLang="en-US" dirty="0" smtClean="0"/>
              <a:t>생활교통 개선</a:t>
            </a:r>
            <a:endParaRPr lang="en-US" altLang="ko-KR" dirty="0" smtClean="0"/>
          </a:p>
          <a:p>
            <a:r>
              <a:rPr lang="en-US" altLang="ko-KR" dirty="0" smtClean="0"/>
              <a:t>[title:</a:t>
            </a:r>
            <a:r>
              <a:rPr lang="ko-KR" altLang="en-US" dirty="0" err="1" smtClean="0"/>
              <a:t>ㅇㅇㅇ</a:t>
            </a:r>
            <a:r>
              <a:rPr lang="en-US" altLang="ko-KR" dirty="0" smtClean="0"/>
              <a:t>]</a:t>
            </a:r>
          </a:p>
          <a:p>
            <a:r>
              <a:rPr lang="ko-KR" altLang="en-US" dirty="0" err="1" smtClean="0"/>
              <a:t>굿라이트</a:t>
            </a:r>
            <a:endParaRPr lang="en-US" altLang="ko-KR" dirty="0" smtClean="0"/>
          </a:p>
          <a:p>
            <a:r>
              <a:rPr lang="en-US" altLang="ko-KR" dirty="0" smtClean="0"/>
              <a:t>2019.5.30.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9AF013-6DAD-4DCC-B7D2-24807A207EDE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80534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기대효과</a:t>
            </a:r>
            <a:endParaRPr lang="en-US" altLang="ko-KR" dirty="0" smtClean="0"/>
          </a:p>
          <a:p>
            <a:pPr marL="228600" indent="-228600">
              <a:buAutoNum type="arabicPeriod"/>
            </a:pPr>
            <a:r>
              <a:rPr lang="ko-KR" altLang="en-US" dirty="0" smtClean="0"/>
              <a:t>교통사고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2</a:t>
            </a:r>
            <a:r>
              <a:rPr lang="ko-KR" altLang="en-US" baseline="0" dirty="0" err="1" smtClean="0"/>
              <a:t>차사고</a:t>
            </a:r>
            <a:r>
              <a:rPr lang="ko-KR" altLang="en-US" baseline="0" dirty="0" smtClean="0"/>
              <a:t> 예방 </a:t>
            </a:r>
            <a:r>
              <a:rPr lang="en-US" altLang="ko-KR" baseline="0" dirty="0" smtClean="0"/>
              <a:t>&gt; </a:t>
            </a:r>
            <a:r>
              <a:rPr lang="ko-KR" altLang="en-US" baseline="0" dirty="0" smtClean="0"/>
              <a:t>소통이 원활한 도로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안전한 도로 </a:t>
            </a:r>
            <a:r>
              <a:rPr lang="en-US" altLang="ko-KR" baseline="0" dirty="0" smtClean="0"/>
              <a:t>&gt; </a:t>
            </a:r>
            <a:r>
              <a:rPr lang="ko-KR" altLang="en-US" baseline="0" dirty="0" smtClean="0"/>
              <a:t>혼잡한 도로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방지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인명사고 감소라는 정책적인 문제 해결</a:t>
            </a:r>
            <a:endParaRPr lang="en-US" altLang="ko-KR" baseline="0" dirty="0" smtClean="0"/>
          </a:p>
          <a:p>
            <a:pPr marL="228600" indent="-228600">
              <a:buAutoNum type="arabicPeriod"/>
            </a:pPr>
            <a:r>
              <a:rPr lang="ko-KR" altLang="en-US" baseline="0" dirty="0" smtClean="0"/>
              <a:t>사회적 활용</a:t>
            </a:r>
            <a:r>
              <a:rPr lang="en-US" altLang="ko-KR" baseline="0" dirty="0" smtClean="0"/>
              <a:t>: </a:t>
            </a:r>
            <a:r>
              <a:rPr lang="ko-KR" altLang="en-US" baseline="0" dirty="0" smtClean="0"/>
              <a:t>일반도로에서 활용하도록 확장 </a:t>
            </a:r>
            <a:r>
              <a:rPr lang="en-US" altLang="ko-KR" baseline="0" dirty="0" smtClean="0"/>
              <a:t>ex. </a:t>
            </a:r>
            <a:r>
              <a:rPr lang="ko-KR" altLang="en-US" baseline="0" dirty="0" smtClean="0"/>
              <a:t>경찰이나 소방관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경운기 대 차 사고 예방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어린이 통학버스 등</a:t>
            </a:r>
            <a:r>
              <a:rPr lang="en-US" altLang="ko-KR" baseline="0" dirty="0" smtClean="0"/>
              <a:t>...</a:t>
            </a:r>
          </a:p>
          <a:p>
            <a:pPr marL="228600" indent="-228600">
              <a:buAutoNum type="arabicPeriod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9AF013-6DAD-4DCC-B7D2-24807A207EDE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06293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기대효과</a:t>
            </a:r>
            <a:endParaRPr lang="en-US" altLang="ko-KR" dirty="0" smtClean="0"/>
          </a:p>
          <a:p>
            <a:pPr marL="228600" indent="-228600">
              <a:buAutoNum type="arabicPeriod"/>
            </a:pPr>
            <a:r>
              <a:rPr lang="ko-KR" altLang="en-US" dirty="0" smtClean="0"/>
              <a:t>교통사고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2</a:t>
            </a:r>
            <a:r>
              <a:rPr lang="ko-KR" altLang="en-US" baseline="0" dirty="0" err="1" smtClean="0"/>
              <a:t>차사고</a:t>
            </a:r>
            <a:r>
              <a:rPr lang="ko-KR" altLang="en-US" baseline="0" dirty="0" smtClean="0"/>
              <a:t> 예방 </a:t>
            </a:r>
            <a:r>
              <a:rPr lang="en-US" altLang="ko-KR" baseline="0" dirty="0" smtClean="0"/>
              <a:t>&gt; </a:t>
            </a:r>
            <a:r>
              <a:rPr lang="ko-KR" altLang="en-US" baseline="0" dirty="0" smtClean="0"/>
              <a:t>소통이 원활한 도로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안전한 도로 </a:t>
            </a:r>
            <a:r>
              <a:rPr lang="en-US" altLang="ko-KR" baseline="0" dirty="0" smtClean="0"/>
              <a:t>&gt; </a:t>
            </a:r>
            <a:r>
              <a:rPr lang="ko-KR" altLang="en-US" baseline="0" dirty="0" smtClean="0"/>
              <a:t>혼잡한 도로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방지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인명사고 감소라는 정책적인 문제 해결</a:t>
            </a:r>
            <a:endParaRPr lang="en-US" altLang="ko-KR" baseline="0" dirty="0" smtClean="0"/>
          </a:p>
          <a:p>
            <a:pPr marL="228600" indent="-228600">
              <a:buAutoNum type="arabicPeriod"/>
            </a:pPr>
            <a:r>
              <a:rPr lang="ko-KR" altLang="en-US" baseline="0" dirty="0" smtClean="0"/>
              <a:t>사회적 활용</a:t>
            </a:r>
            <a:r>
              <a:rPr lang="en-US" altLang="ko-KR" baseline="0" dirty="0" smtClean="0"/>
              <a:t>: </a:t>
            </a:r>
            <a:r>
              <a:rPr lang="ko-KR" altLang="en-US" baseline="0" dirty="0" smtClean="0"/>
              <a:t>일반도로에서 활용하도록 확장 </a:t>
            </a:r>
            <a:r>
              <a:rPr lang="en-US" altLang="ko-KR" baseline="0" dirty="0" smtClean="0"/>
              <a:t>ex. </a:t>
            </a:r>
            <a:r>
              <a:rPr lang="ko-KR" altLang="en-US" baseline="0" dirty="0" smtClean="0"/>
              <a:t>경찰이나 소방관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경운기 대 차 사고 예방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어린이 통학버스 등</a:t>
            </a:r>
            <a:r>
              <a:rPr lang="en-US" altLang="ko-KR" baseline="0" dirty="0" smtClean="0"/>
              <a:t>...</a:t>
            </a:r>
          </a:p>
          <a:p>
            <a:pPr marL="228600" indent="-228600">
              <a:buAutoNum type="arabicPeriod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9AF013-6DAD-4DCC-B7D2-24807A207EDE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309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Thank</a:t>
            </a:r>
            <a:r>
              <a:rPr lang="en-US" altLang="ko-KR" baseline="0" dirty="0" smtClean="0"/>
              <a:t> you.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9AF013-6DAD-4DCC-B7D2-24807A207EDE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82463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Data</a:t>
            </a:r>
            <a:r>
              <a:rPr lang="ko-KR" altLang="en-US" baseline="0" dirty="0" smtClean="0"/>
              <a:t>를 통해 문제인식 </a:t>
            </a:r>
            <a:r>
              <a:rPr lang="en-US" altLang="ko-KR" baseline="0" dirty="0" smtClean="0"/>
              <a:t>: </a:t>
            </a:r>
            <a:r>
              <a:rPr lang="ko-KR" altLang="en-US" baseline="0" dirty="0" smtClean="0"/>
              <a:t>문제는 </a:t>
            </a:r>
            <a:r>
              <a:rPr lang="ko-KR" altLang="en-US" baseline="0" dirty="0" err="1" smtClean="0"/>
              <a:t>주시태만이다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즉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운전자의 주의를 끌 수 있는 장치가 필요하다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9AF013-6DAD-4DCC-B7D2-24807A207EDE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34864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Data</a:t>
            </a:r>
            <a:r>
              <a:rPr lang="ko-KR" altLang="en-US" baseline="0" dirty="0" smtClean="0"/>
              <a:t>를 통해 문제인식 </a:t>
            </a:r>
            <a:r>
              <a:rPr lang="en-US" altLang="ko-KR" baseline="0" dirty="0" smtClean="0"/>
              <a:t>: </a:t>
            </a:r>
            <a:r>
              <a:rPr lang="ko-KR" altLang="en-US" baseline="0" dirty="0" smtClean="0"/>
              <a:t>문제는 </a:t>
            </a:r>
            <a:r>
              <a:rPr lang="ko-KR" altLang="en-US" baseline="0" dirty="0" err="1" smtClean="0"/>
              <a:t>주시태만이다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즉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운전자의 주의를 끌 수 있는 장치가 필요하다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9AF013-6DAD-4DCC-B7D2-24807A207EDE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32525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Solution</a:t>
            </a:r>
            <a:r>
              <a:rPr lang="ko-KR" altLang="en-US" baseline="0" dirty="0" smtClean="0"/>
              <a:t> 제안에 앞서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현재 어떤 방식으로 교통사고</a:t>
            </a:r>
            <a:r>
              <a:rPr lang="en-US" altLang="ko-KR" baseline="0" dirty="0" smtClean="0"/>
              <a:t>, 2</a:t>
            </a:r>
            <a:r>
              <a:rPr lang="ko-KR" altLang="en-US" baseline="0" dirty="0" err="1" smtClean="0"/>
              <a:t>차사고</a:t>
            </a:r>
            <a:r>
              <a:rPr lang="ko-KR" altLang="en-US" baseline="0" dirty="0" smtClean="0"/>
              <a:t> 예방을 하고 있는지 알아보았다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dirty="0" smtClean="0"/>
              <a:t>안전삼각대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경광봉</a:t>
            </a:r>
            <a:r>
              <a:rPr lang="en-US" altLang="ko-KR" dirty="0" smtClean="0"/>
              <a:t>, LED</a:t>
            </a:r>
            <a:r>
              <a:rPr lang="ko-KR" altLang="en-US" dirty="0" smtClean="0"/>
              <a:t>신호기</a:t>
            </a:r>
            <a:r>
              <a:rPr lang="en-US" altLang="ko-KR" dirty="0" smtClean="0"/>
              <a:t>, </a:t>
            </a:r>
            <a:r>
              <a:rPr lang="ko-KR" altLang="en-US" dirty="0" smtClean="0"/>
              <a:t>불꽃신호기 등</a:t>
            </a:r>
            <a:endParaRPr lang="en-US" altLang="ko-KR" dirty="0" smtClean="0"/>
          </a:p>
          <a:p>
            <a:r>
              <a:rPr lang="en-US" altLang="ko-KR" dirty="0" smtClean="0"/>
              <a:t>But,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낮은 보급률과 효용성에 대한 문제가 있음</a:t>
            </a:r>
            <a:r>
              <a:rPr lang="en-US" altLang="ko-KR" baseline="0" dirty="0" smtClean="0"/>
              <a:t>. + </a:t>
            </a:r>
            <a:r>
              <a:rPr lang="ko-KR" altLang="en-US" baseline="0" dirty="0" smtClean="0"/>
              <a:t>이 방법들은 </a:t>
            </a:r>
            <a:r>
              <a:rPr lang="en-US" altLang="ko-KR" baseline="0" dirty="0" smtClean="0"/>
              <a:t>‘</a:t>
            </a:r>
            <a:r>
              <a:rPr lang="ko-KR" altLang="en-US" baseline="0" dirty="0" smtClean="0"/>
              <a:t>시각</a:t>
            </a:r>
            <a:r>
              <a:rPr lang="en-US" altLang="ko-KR" baseline="0" dirty="0" smtClean="0"/>
              <a:t>＇</a:t>
            </a:r>
            <a:r>
              <a:rPr lang="ko-KR" altLang="en-US" baseline="0" dirty="0" smtClean="0"/>
              <a:t>에 의존한 사고 예방책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9AF013-6DAD-4DCC-B7D2-24807A207EDE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98122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Data</a:t>
            </a:r>
            <a:r>
              <a:rPr lang="ko-KR" altLang="en-US" baseline="0" dirty="0" smtClean="0"/>
              <a:t>를 통해 문제인식 </a:t>
            </a:r>
            <a:r>
              <a:rPr lang="en-US" altLang="ko-KR" baseline="0" dirty="0" smtClean="0"/>
              <a:t>: </a:t>
            </a:r>
            <a:r>
              <a:rPr lang="ko-KR" altLang="en-US" baseline="0" dirty="0" smtClean="0"/>
              <a:t>문제는 </a:t>
            </a:r>
            <a:r>
              <a:rPr lang="ko-KR" altLang="en-US" baseline="0" dirty="0" err="1" smtClean="0"/>
              <a:t>주시태만이다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즉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운전자의 주의를 끌 수 있는 장치가 필요하다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9AF013-6DAD-4DCC-B7D2-24807A207EDE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68934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어떻게 음성경보를 보낼 수 있을까</a:t>
            </a:r>
            <a:r>
              <a:rPr lang="en-US" altLang="ko-KR" dirty="0" smtClean="0"/>
              <a:t>? + </a:t>
            </a:r>
            <a:r>
              <a:rPr lang="ko-KR" altLang="en-US" dirty="0" smtClean="0"/>
              <a:t>시각적인 자극도 함께</a:t>
            </a:r>
            <a:endParaRPr lang="en-US" altLang="ko-KR" dirty="0" smtClean="0"/>
          </a:p>
          <a:p>
            <a:r>
              <a:rPr lang="en-US" altLang="ko-KR" dirty="0" smtClean="0"/>
              <a:t>By:</a:t>
            </a:r>
            <a:r>
              <a:rPr lang="en-US" altLang="ko-KR" baseline="0" dirty="0" smtClean="0"/>
              <a:t> </a:t>
            </a:r>
            <a:r>
              <a:rPr lang="ko-KR" altLang="en-US" baseline="0" dirty="0" err="1" smtClean="0"/>
              <a:t>하이패스</a:t>
            </a:r>
            <a:r>
              <a:rPr lang="en-US" altLang="ko-KR" baseline="0" dirty="0" smtClean="0"/>
              <a:t>(</a:t>
            </a:r>
            <a:r>
              <a:rPr lang="ko-KR" altLang="en-US" baseline="0" dirty="0" smtClean="0"/>
              <a:t>근거리통신</a:t>
            </a:r>
            <a:r>
              <a:rPr lang="en-US" altLang="ko-KR" baseline="0" dirty="0" smtClean="0"/>
              <a:t>) + </a:t>
            </a:r>
            <a:r>
              <a:rPr lang="ko-KR" altLang="en-US" baseline="0" dirty="0" err="1" smtClean="0"/>
              <a:t>경광봉의</a:t>
            </a:r>
            <a:r>
              <a:rPr lang="ko-KR" altLang="en-US" baseline="0" dirty="0" smtClean="0"/>
              <a:t> 시각적 자극</a:t>
            </a:r>
            <a:endParaRPr lang="en-US" altLang="ko-KR" baseline="0" dirty="0" smtClean="0"/>
          </a:p>
          <a:p>
            <a:r>
              <a:rPr lang="en-US" altLang="ko-KR" baseline="0" dirty="0" smtClean="0"/>
              <a:t>Why </a:t>
            </a:r>
            <a:r>
              <a:rPr lang="ko-KR" altLang="en-US" baseline="0" dirty="0" err="1" smtClean="0"/>
              <a:t>하이패스</a:t>
            </a:r>
            <a:r>
              <a:rPr lang="en-US" altLang="ko-KR" baseline="0" dirty="0" smtClean="0"/>
              <a:t>: </a:t>
            </a:r>
            <a:r>
              <a:rPr lang="ko-KR" altLang="en-US" baseline="0" dirty="0" smtClean="0"/>
              <a:t>높은 보급률</a:t>
            </a:r>
            <a:r>
              <a:rPr lang="en-US" altLang="ko-KR" baseline="0" dirty="0" smtClean="0"/>
              <a:t>+</a:t>
            </a:r>
            <a:r>
              <a:rPr lang="ko-KR" altLang="en-US" baseline="0" dirty="0" smtClean="0"/>
              <a:t>교통정보유통활성화를 위한 수단</a:t>
            </a:r>
            <a:endParaRPr lang="en-US" altLang="ko-KR" baseline="0" dirty="0" smtClean="0"/>
          </a:p>
          <a:p>
            <a:r>
              <a:rPr lang="en-US" altLang="ko-KR" baseline="0" dirty="0" smtClean="0"/>
              <a:t>+100m </a:t>
            </a:r>
            <a:r>
              <a:rPr lang="ko-KR" altLang="en-US" baseline="0" dirty="0" smtClean="0"/>
              <a:t>후방의 차에게 청각 위험신호 전달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그 밖에 </a:t>
            </a:r>
            <a:r>
              <a:rPr lang="en-US" altLang="ko-KR" baseline="0" dirty="0" smtClean="0"/>
              <a:t>500m</a:t>
            </a:r>
            <a:r>
              <a:rPr lang="ko-KR" altLang="en-US" baseline="0" dirty="0" smtClean="0"/>
              <a:t> 이내의 후방차량에겐 </a:t>
            </a:r>
            <a:r>
              <a:rPr lang="en-US" altLang="ko-KR" baseline="0" dirty="0" smtClean="0"/>
              <a:t>1</a:t>
            </a:r>
            <a:r>
              <a:rPr lang="ko-KR" altLang="en-US" baseline="0" dirty="0" smtClean="0"/>
              <a:t>차적으로 시각적 자극을 우선함</a:t>
            </a:r>
            <a:r>
              <a:rPr lang="en-US" altLang="ko-KR" baseline="0" dirty="0" smtClean="0"/>
              <a:t>.</a:t>
            </a:r>
          </a:p>
          <a:p>
            <a:r>
              <a:rPr lang="en-US" altLang="ko-KR" baseline="0" dirty="0" smtClean="0"/>
              <a:t>Ps. </a:t>
            </a:r>
            <a:r>
              <a:rPr lang="ko-KR" altLang="en-US" baseline="0" dirty="0" smtClean="0"/>
              <a:t>기술적으로 가능한지 궁금</a:t>
            </a:r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9AF013-6DAD-4DCC-B7D2-24807A207EDE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50681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Solution: ‘</a:t>
            </a:r>
            <a:r>
              <a:rPr lang="ko-KR" altLang="en-US" dirty="0" smtClean="0"/>
              <a:t>청각</a:t>
            </a:r>
            <a:r>
              <a:rPr lang="en-US" altLang="ko-KR" dirty="0" smtClean="0"/>
              <a:t>’</a:t>
            </a:r>
            <a:r>
              <a:rPr lang="ko-KR" altLang="en-US" dirty="0" smtClean="0"/>
              <a:t>을 더하여 운전자의 주의를 끌자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By </a:t>
            </a:r>
            <a:r>
              <a:rPr lang="ko-KR" altLang="en-US" dirty="0" smtClean="0"/>
              <a:t>음성경보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– </a:t>
            </a:r>
            <a:r>
              <a:rPr lang="ko-KR" altLang="en-US" baseline="0" dirty="0" smtClean="0"/>
              <a:t>음성경보의 사고예방 효과 어필</a:t>
            </a:r>
            <a:r>
              <a:rPr lang="en-US" altLang="ko-KR" baseline="0" dirty="0" smtClean="0"/>
              <a:t>(</a:t>
            </a:r>
            <a:r>
              <a:rPr lang="ko-KR" altLang="en-US" baseline="0" dirty="0" smtClean="0"/>
              <a:t>관련 기사</a:t>
            </a:r>
            <a:r>
              <a:rPr lang="en-US" altLang="ko-KR" baseline="0" dirty="0" smtClean="0"/>
              <a:t>: </a:t>
            </a:r>
            <a:r>
              <a:rPr lang="ko-KR" altLang="en-US" baseline="0" dirty="0" smtClean="0"/>
              <a:t>독립운송 사례</a:t>
            </a:r>
            <a:r>
              <a:rPr lang="en-US" altLang="ko-KR" baseline="0" dirty="0" smtClean="0"/>
              <a:t>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9AF013-6DAD-4DCC-B7D2-24807A207EDE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41490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Solution: ‘</a:t>
            </a:r>
            <a:r>
              <a:rPr lang="ko-KR" altLang="en-US" dirty="0" smtClean="0"/>
              <a:t>청각</a:t>
            </a:r>
            <a:r>
              <a:rPr lang="en-US" altLang="ko-KR" dirty="0" smtClean="0"/>
              <a:t>’</a:t>
            </a:r>
            <a:r>
              <a:rPr lang="ko-KR" altLang="en-US" dirty="0" smtClean="0"/>
              <a:t>을 더하여 운전자의 주의를 끌자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By </a:t>
            </a:r>
            <a:r>
              <a:rPr lang="ko-KR" altLang="en-US" dirty="0" smtClean="0"/>
              <a:t>음성경보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– </a:t>
            </a:r>
            <a:r>
              <a:rPr lang="ko-KR" altLang="en-US" baseline="0" dirty="0" smtClean="0"/>
              <a:t>음성경보의 사고예방 효과 어필</a:t>
            </a:r>
            <a:r>
              <a:rPr lang="en-US" altLang="ko-KR" baseline="0" dirty="0" smtClean="0"/>
              <a:t>(</a:t>
            </a:r>
            <a:r>
              <a:rPr lang="ko-KR" altLang="en-US" baseline="0" dirty="0" smtClean="0"/>
              <a:t>관련 기사</a:t>
            </a:r>
            <a:r>
              <a:rPr lang="en-US" altLang="ko-KR" baseline="0" dirty="0" smtClean="0"/>
              <a:t>: </a:t>
            </a:r>
            <a:r>
              <a:rPr lang="ko-KR" altLang="en-US" baseline="0" dirty="0" smtClean="0"/>
              <a:t>독립운송 사례</a:t>
            </a:r>
            <a:r>
              <a:rPr lang="en-US" altLang="ko-KR" baseline="0" dirty="0" smtClean="0"/>
              <a:t>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9AF013-6DAD-4DCC-B7D2-24807A207EDE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220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Solution: ‘</a:t>
            </a:r>
            <a:r>
              <a:rPr lang="ko-KR" altLang="en-US" dirty="0" smtClean="0"/>
              <a:t>청각</a:t>
            </a:r>
            <a:r>
              <a:rPr lang="en-US" altLang="ko-KR" dirty="0" smtClean="0"/>
              <a:t>’</a:t>
            </a:r>
            <a:r>
              <a:rPr lang="ko-KR" altLang="en-US" dirty="0" smtClean="0"/>
              <a:t>을 더하여 운전자의 주의를 끌자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By </a:t>
            </a:r>
            <a:r>
              <a:rPr lang="ko-KR" altLang="en-US" dirty="0" smtClean="0"/>
              <a:t>음성경보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– </a:t>
            </a:r>
            <a:r>
              <a:rPr lang="ko-KR" altLang="en-US" baseline="0" dirty="0" smtClean="0"/>
              <a:t>음성경보의 사고예방 효과 어필</a:t>
            </a:r>
            <a:r>
              <a:rPr lang="en-US" altLang="ko-KR" baseline="0" dirty="0" smtClean="0"/>
              <a:t>(</a:t>
            </a:r>
            <a:r>
              <a:rPr lang="ko-KR" altLang="en-US" baseline="0" dirty="0" smtClean="0"/>
              <a:t>관련 기사</a:t>
            </a:r>
            <a:r>
              <a:rPr lang="en-US" altLang="ko-KR" baseline="0" dirty="0" smtClean="0"/>
              <a:t>: </a:t>
            </a:r>
            <a:r>
              <a:rPr lang="ko-KR" altLang="en-US" baseline="0" dirty="0" smtClean="0"/>
              <a:t>독립운송 사례</a:t>
            </a:r>
            <a:r>
              <a:rPr lang="en-US" altLang="ko-KR" baseline="0" dirty="0" smtClean="0"/>
              <a:t>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9AF013-6DAD-4DCC-B7D2-24807A207EDE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47809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E21B79-08F8-4231-83B1-A58F93623C97}" type="datetime1">
              <a:rPr lang="ko-KR" altLang="en-US" smtClean="0"/>
              <a:t>2019-05-30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AE624-3D4D-44A1-A047-97B83731B8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7515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F05BBB-C789-4E76-A266-125B3BDBA661}" type="datetime1">
              <a:rPr lang="ko-KR" altLang="en-US" smtClean="0"/>
              <a:t>2019-05-30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AE624-3D4D-44A1-A047-97B83731B8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38739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9FB92-8808-4081-BEE4-CA9F1A900EC6}" type="datetime1">
              <a:rPr lang="ko-KR" altLang="en-US" smtClean="0"/>
              <a:t>2019-05-30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AE624-3D4D-44A1-A047-97B83731B8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03056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155CC5-E92B-4B78-8276-6A0449F88941}" type="datetime1">
              <a:rPr lang="ko-KR" altLang="en-US" smtClean="0"/>
              <a:t>2019-05-30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AE624-3D4D-44A1-A047-97B83731B8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52645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7FDBD3-D628-4852-B4B4-4EF65A4DFB08}" type="datetime1">
              <a:rPr lang="ko-KR" altLang="en-US" smtClean="0"/>
              <a:t>2019-05-30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AE624-3D4D-44A1-A047-97B83731B8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88922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F45ED-C73E-4632-9AE4-9A1593CEF365}" type="datetime1">
              <a:rPr lang="ko-KR" altLang="en-US" smtClean="0"/>
              <a:t>2019-05-30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AE624-3D4D-44A1-A047-97B83731B8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81586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0C688-9600-44D8-961F-A23E4F94EE03}" type="datetime1">
              <a:rPr lang="ko-KR" altLang="en-US" smtClean="0"/>
              <a:t>2019-05-30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AE624-3D4D-44A1-A047-97B83731B8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57503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94ABBA-1696-495C-B8D0-F43EFEC58AFD}" type="datetime1">
              <a:rPr lang="ko-KR" altLang="en-US" smtClean="0"/>
              <a:t>2019-05-30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AE624-3D4D-44A1-A047-97B83731B8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79651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49A1A7-E8A1-4FD0-8055-0ABC5E4F2803}" type="datetime1">
              <a:rPr lang="ko-KR" altLang="en-US" smtClean="0"/>
              <a:t>2019-05-30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AE624-3D4D-44A1-A047-97B83731B8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3556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B6675-C05F-4034-B6BC-09FD7B211962}" type="datetime1">
              <a:rPr lang="ko-KR" altLang="en-US" smtClean="0"/>
              <a:t>2019-05-30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AE624-3D4D-44A1-A047-97B83731B8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37711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B7663-17D0-4F9D-B2AB-3783905D084D}" type="datetime1">
              <a:rPr lang="ko-KR" altLang="en-US" smtClean="0"/>
              <a:t>2019-05-30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AE624-3D4D-44A1-A047-97B83731B8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79966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0F64F8-8572-49B3-8AA2-4A134280E068}" type="datetime1">
              <a:rPr lang="ko-KR" altLang="en-US" smtClean="0"/>
              <a:t>2019-05-30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DAE624-3D4D-44A1-A047-97B83731B8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4399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10.pn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25000"/>
                    </a14:imgEffect>
                    <a14:imgEffect>
                      <a14:saturation sat="33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60" t="1800" r="1391" b="8422"/>
          <a:stretch/>
        </p:blipFill>
        <p:spPr bwMode="auto">
          <a:xfrm>
            <a:off x="0" y="0"/>
            <a:ext cx="12192001" cy="69272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607155" y="498140"/>
            <a:ext cx="11139054" cy="5929745"/>
          </a:xfrm>
          <a:prstGeom prst="rect">
            <a:avLst/>
          </a:prstGeom>
          <a:solidFill>
            <a:srgbClr val="C00000">
              <a:alpha val="22000"/>
            </a:srgb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921721" y="856319"/>
            <a:ext cx="4953600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dirty="0" smtClean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2019 </a:t>
            </a:r>
            <a:r>
              <a:rPr lang="ko-KR" altLang="en-US" sz="2800" dirty="0" smtClean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국토교통 </a:t>
            </a:r>
            <a:r>
              <a:rPr lang="ko-KR" altLang="en-US" sz="2800" dirty="0" err="1" smtClean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빅데이터</a:t>
            </a:r>
            <a:r>
              <a:rPr lang="ko-KR" altLang="en-US" sz="2800" dirty="0" smtClean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800" dirty="0" err="1" smtClean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해커톤</a:t>
            </a:r>
            <a:endParaRPr lang="en-US" altLang="ko-KR" sz="2800" dirty="0" smtClean="0">
              <a:solidFill>
                <a:schemeClr val="accent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[</a:t>
            </a:r>
            <a:r>
              <a:rPr lang="ko-KR" altLang="en-US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정책문제 해결</a:t>
            </a:r>
            <a:r>
              <a:rPr lang="en-US" altLang="ko-KR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</a:t>
            </a:r>
            <a:r>
              <a:rPr lang="ko-KR" altLang="en-US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생활교통 개선</a:t>
            </a:r>
            <a:r>
              <a:rPr lang="en-US" altLang="ko-KR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]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27331" y="2150721"/>
            <a:ext cx="8743099" cy="15542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1800"/>
              </a:spcBef>
            </a:pPr>
            <a:r>
              <a:rPr lang="ko-KR" altLang="en-US" sz="4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근거리통신</a:t>
            </a:r>
            <a:r>
              <a:rPr lang="en-US" altLang="ko-KR" sz="4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ko-KR" altLang="en-US" sz="40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하이패스</a:t>
            </a:r>
            <a:r>
              <a:rPr lang="en-US" altLang="ko-KR" sz="4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  <a:r>
              <a:rPr lang="ko-KR" altLang="en-US" sz="4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과 </a:t>
            </a:r>
            <a:r>
              <a:rPr lang="ko-KR" altLang="en-US" sz="40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경광등을</a:t>
            </a:r>
            <a:r>
              <a:rPr lang="ko-KR" altLang="en-US" sz="4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이용한</a:t>
            </a:r>
            <a:endParaRPr lang="en-US" altLang="ko-KR" sz="40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spcBef>
                <a:spcPts val="1800"/>
              </a:spcBef>
            </a:pPr>
            <a:r>
              <a:rPr lang="ko-KR" altLang="en-US" sz="4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긴급상황 알림 시스템</a:t>
            </a:r>
            <a:endParaRPr lang="en-US" altLang="ko-KR" sz="40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856378" y="5328249"/>
            <a:ext cx="13067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2400" dirty="0" err="1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굿라이트</a:t>
            </a:r>
            <a:endParaRPr lang="ko-KR" altLang="en-US" sz="240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19" name="그룹 18"/>
          <p:cNvGrpSpPr/>
          <p:nvPr/>
        </p:nvGrpSpPr>
        <p:grpSpPr>
          <a:xfrm>
            <a:off x="1102658" y="5000403"/>
            <a:ext cx="5365376" cy="672147"/>
            <a:chOff x="1102658" y="4802845"/>
            <a:chExt cx="5365376" cy="672147"/>
          </a:xfrm>
        </p:grpSpPr>
        <p:grpSp>
          <p:nvGrpSpPr>
            <p:cNvPr id="15" name="그룹 14"/>
            <p:cNvGrpSpPr/>
            <p:nvPr/>
          </p:nvGrpSpPr>
          <p:grpSpPr>
            <a:xfrm>
              <a:off x="1102658" y="5265007"/>
              <a:ext cx="5365376" cy="209985"/>
              <a:chOff x="1102658" y="4504764"/>
              <a:chExt cx="5365376" cy="209985"/>
            </a:xfrm>
          </p:grpSpPr>
          <p:cxnSp>
            <p:nvCxnSpPr>
              <p:cNvPr id="10" name="직선 연결선 9"/>
              <p:cNvCxnSpPr/>
              <p:nvPr/>
            </p:nvCxnSpPr>
            <p:spPr>
              <a:xfrm>
                <a:off x="1102658" y="4609756"/>
                <a:ext cx="5365376" cy="0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타원 10"/>
              <p:cNvSpPr/>
              <p:nvPr/>
            </p:nvSpPr>
            <p:spPr>
              <a:xfrm>
                <a:off x="1797367" y="4504764"/>
                <a:ext cx="209985" cy="20998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타원 11"/>
              <p:cNvSpPr/>
              <p:nvPr/>
            </p:nvSpPr>
            <p:spPr>
              <a:xfrm>
                <a:off x="3593222" y="4504764"/>
                <a:ext cx="209985" cy="20998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타원 12"/>
              <p:cNvSpPr/>
              <p:nvPr/>
            </p:nvSpPr>
            <p:spPr>
              <a:xfrm>
                <a:off x="5389078" y="4504764"/>
                <a:ext cx="209985" cy="20998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6" name="TextBox 15"/>
            <p:cNvSpPr txBox="1"/>
            <p:nvPr/>
          </p:nvSpPr>
          <p:spPr>
            <a:xfrm>
              <a:off x="1438129" y="4802845"/>
              <a:ext cx="92845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 smtClean="0">
                  <a:solidFill>
                    <a:schemeClr val="bg1">
                      <a:lumMod val="9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문제인식</a:t>
              </a:r>
              <a:endParaRPr lang="ko-KR" altLang="en-US" sz="16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326958" y="4806016"/>
              <a:ext cx="74251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 smtClean="0">
                  <a:solidFill>
                    <a:schemeClr val="bg1">
                      <a:lumMod val="9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솔루션</a:t>
              </a:r>
              <a:endParaRPr lang="ko-KR" altLang="en-US" sz="16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4996991" y="4810776"/>
              <a:ext cx="92845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dirty="0" smtClean="0">
                  <a:solidFill>
                    <a:schemeClr val="bg1">
                      <a:lumMod val="9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기대효과</a:t>
              </a:r>
              <a:endParaRPr lang="ko-KR" altLang="en-US" sz="1600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92783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0" y="2085278"/>
            <a:ext cx="12192000" cy="27097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연결선 2"/>
          <p:cNvCxnSpPr/>
          <p:nvPr/>
        </p:nvCxnSpPr>
        <p:spPr>
          <a:xfrm>
            <a:off x="0" y="3378819"/>
            <a:ext cx="1219200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/>
          <p:cNvSpPr/>
          <p:nvPr/>
        </p:nvSpPr>
        <p:spPr>
          <a:xfrm>
            <a:off x="245834" y="228619"/>
            <a:ext cx="130676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 smtClean="0">
                <a:solidFill>
                  <a:schemeClr val="accent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기대효과</a:t>
            </a:r>
            <a:endParaRPr lang="ko-KR" altLang="en-US" sz="2400" dirty="0">
              <a:solidFill>
                <a:schemeClr val="accent5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1"/>
            <a:ext cx="232387" cy="6858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8735882" y="2924848"/>
            <a:ext cx="1944763" cy="90794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>
            <a:spAutoFit/>
          </a:bodyPr>
          <a:lstStyle/>
          <a:p>
            <a:pPr algn="ctr">
              <a:spcBef>
                <a:spcPts val="600"/>
              </a:spcBef>
            </a:pPr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교통사고 예방</a:t>
            </a:r>
            <a:endParaRPr lang="en-US" altLang="ko-KR" sz="2400" dirty="0" smtClean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spcBef>
                <a:spcPts val="600"/>
              </a:spcBef>
            </a:pPr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안전한 도로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958369" y="2924847"/>
            <a:ext cx="2940228" cy="90794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>
            <a:spAutoFit/>
          </a:bodyPr>
          <a:lstStyle/>
          <a:p>
            <a:pPr algn="ctr">
              <a:spcBef>
                <a:spcPts val="600"/>
              </a:spcBef>
            </a:pPr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혼잡한 도로 상황 방지</a:t>
            </a:r>
            <a:endParaRPr lang="en-US" altLang="ko-KR" sz="2400" dirty="0" smtClean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spcBef>
                <a:spcPts val="600"/>
              </a:spcBef>
            </a:pPr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인명사고 감소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77275" y="3147986"/>
            <a:ext cx="3143809" cy="46166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>
            <a:spAutoFit/>
          </a:bodyPr>
          <a:lstStyle/>
          <a:p>
            <a:pPr algn="ctr">
              <a:spcBef>
                <a:spcPts val="1500"/>
              </a:spcBef>
            </a:pPr>
            <a:r>
              <a:rPr lang="ko-KR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운전자의 안전운전 유도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AE624-3D4D-44A1-A047-97B83731B856}" type="slidenum">
              <a:rPr lang="ko-KR" altLang="en-US" sz="2400" smtClean="0"/>
              <a:t>10</a:t>
            </a:fld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734144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45834" y="228619"/>
            <a:ext cx="130676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 smtClean="0">
                <a:solidFill>
                  <a:schemeClr val="accent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기대효과</a:t>
            </a:r>
            <a:endParaRPr lang="ko-KR" altLang="en-US" sz="2400" dirty="0">
              <a:solidFill>
                <a:schemeClr val="accent5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1"/>
            <a:ext cx="232387" cy="6858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1356" y="1015690"/>
            <a:ext cx="7498214" cy="54761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52606" y="1015690"/>
            <a:ext cx="3185487" cy="4001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다양한 분야로의 확장 가능성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9" name="그림 8" descr="하이패스 3 .png8787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70877" y="2903098"/>
            <a:ext cx="2842662" cy="3588760"/>
          </a:xfrm>
          <a:prstGeom prst="roundRect">
            <a:avLst>
              <a:gd name="adj" fmla="val 5933"/>
            </a:avLst>
          </a:prstGeom>
        </p:spPr>
      </p:pic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AE624-3D4D-44A1-A047-97B83731B856}" type="slidenum">
              <a:rPr lang="ko-KR" altLang="en-US" sz="2400" smtClean="0"/>
              <a:t>11</a:t>
            </a:fld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091687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25000"/>
                    </a14:imgEffect>
                    <a14:imgEffect>
                      <a14:saturation sat="33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60" t="1800" r="1391" b="8422"/>
          <a:stretch/>
        </p:blipFill>
        <p:spPr bwMode="auto">
          <a:xfrm>
            <a:off x="0" y="0"/>
            <a:ext cx="12192001" cy="69272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607155" y="498140"/>
            <a:ext cx="11139054" cy="5929745"/>
          </a:xfrm>
          <a:prstGeom prst="rect">
            <a:avLst/>
          </a:prstGeom>
          <a:solidFill>
            <a:srgbClr val="C00000">
              <a:alpha val="22000"/>
            </a:srgb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539759" y="2986967"/>
            <a:ext cx="327384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1800"/>
              </a:spcBef>
            </a:pPr>
            <a:r>
              <a:rPr lang="en-US" altLang="ko-KR" sz="4800" dirty="0" smtClean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Thank You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616272" y="5305947"/>
            <a:ext cx="13067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2400" dirty="0" err="1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굿라이트</a:t>
            </a:r>
            <a:endParaRPr lang="ko-KR" altLang="en-US" sz="240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59573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 descr="ì´ì  ì ë°©ì£¼ì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2500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421" r="17497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245834" y="228619"/>
            <a:ext cx="130676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 smtClean="0">
                <a:solidFill>
                  <a:schemeClr val="accent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문제인식</a:t>
            </a:r>
            <a:endParaRPr lang="ko-KR" altLang="en-US" sz="2400" dirty="0">
              <a:solidFill>
                <a:schemeClr val="accent5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0" y="1"/>
            <a:ext cx="232387" cy="6858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/>
          <p:cNvGrpSpPr/>
          <p:nvPr/>
        </p:nvGrpSpPr>
        <p:grpSpPr>
          <a:xfrm>
            <a:off x="6486603" y="1219380"/>
            <a:ext cx="4406976" cy="5146349"/>
            <a:chOff x="6486603" y="1031121"/>
            <a:chExt cx="4406976" cy="5146349"/>
          </a:xfrm>
        </p:grpSpPr>
        <p:grpSp>
          <p:nvGrpSpPr>
            <p:cNvPr id="8" name="그룹 7"/>
            <p:cNvGrpSpPr/>
            <p:nvPr/>
          </p:nvGrpSpPr>
          <p:grpSpPr>
            <a:xfrm>
              <a:off x="6486603" y="1031121"/>
              <a:ext cx="4406976" cy="5146349"/>
              <a:chOff x="690921" y="1219812"/>
              <a:chExt cx="4406976" cy="5146349"/>
            </a:xfrm>
          </p:grpSpPr>
          <p:sp>
            <p:nvSpPr>
              <p:cNvPr id="6" name="TextBox 5"/>
              <p:cNvSpPr txBox="1"/>
              <p:nvPr/>
            </p:nvSpPr>
            <p:spPr>
              <a:xfrm>
                <a:off x="690921" y="1219812"/>
                <a:ext cx="4406976" cy="40011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0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전체 </a:t>
                </a:r>
                <a:r>
                  <a:rPr lang="en-US" altLang="ko-KR" sz="20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2</a:t>
                </a:r>
                <a:r>
                  <a:rPr lang="ko-KR" altLang="en-US" sz="2000" dirty="0" err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차사고</a:t>
                </a:r>
                <a:r>
                  <a:rPr lang="ko-KR" altLang="en-US" sz="20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 대비 </a:t>
                </a:r>
                <a:r>
                  <a:rPr lang="ko-KR" altLang="en-US" sz="2000" dirty="0" smtClean="0">
                    <a:solidFill>
                      <a:srgbClr val="C00000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안전운전 불이행</a:t>
                </a:r>
                <a:r>
                  <a:rPr lang="ko-KR" altLang="en-US" sz="20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 현황</a:t>
                </a:r>
                <a:endPara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pic>
            <p:nvPicPr>
              <p:cNvPr id="7" name="그림 6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0921" y="1865565"/>
                <a:ext cx="4123321" cy="4500596"/>
              </a:xfrm>
              <a:prstGeom prst="rect">
                <a:avLst/>
              </a:prstGeom>
            </p:spPr>
          </p:pic>
        </p:grpSp>
        <p:sp>
          <p:nvSpPr>
            <p:cNvPr id="11" name="직사각형 10"/>
            <p:cNvSpPr/>
            <p:nvPr/>
          </p:nvSpPr>
          <p:spPr>
            <a:xfrm>
              <a:off x="6668006" y="2462034"/>
              <a:ext cx="1289135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1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출처</a:t>
              </a:r>
              <a:r>
                <a:rPr lang="en-US" altLang="ko-KR" sz="11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: </a:t>
              </a:r>
              <a:r>
                <a:rPr lang="ko-KR" altLang="en-US" sz="11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한국도로공사</a:t>
              </a:r>
              <a:endPara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899218" y="1192919"/>
            <a:ext cx="4483920" cy="5146349"/>
            <a:chOff x="690921" y="1004660"/>
            <a:chExt cx="4483920" cy="5146349"/>
          </a:xfrm>
        </p:grpSpPr>
        <p:grpSp>
          <p:nvGrpSpPr>
            <p:cNvPr id="10" name="그룹 9"/>
            <p:cNvGrpSpPr/>
            <p:nvPr/>
          </p:nvGrpSpPr>
          <p:grpSpPr>
            <a:xfrm>
              <a:off x="690921" y="1004660"/>
              <a:ext cx="4483920" cy="5146349"/>
              <a:chOff x="1062220" y="1215329"/>
              <a:chExt cx="4483920" cy="5146349"/>
            </a:xfrm>
          </p:grpSpPr>
          <p:pic>
            <p:nvPicPr>
              <p:cNvPr id="13" name="그림 12"/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46316"/>
              <a:stretch/>
            </p:blipFill>
            <p:spPr>
              <a:xfrm>
                <a:off x="1062220" y="1691639"/>
                <a:ext cx="4362361" cy="4670039"/>
              </a:xfrm>
              <a:prstGeom prst="rect">
                <a:avLst/>
              </a:prstGeom>
            </p:spPr>
          </p:pic>
          <p:sp>
            <p:nvSpPr>
              <p:cNvPr id="14" name="TextBox 13"/>
              <p:cNvSpPr txBox="1"/>
              <p:nvPr/>
            </p:nvSpPr>
            <p:spPr>
              <a:xfrm>
                <a:off x="1062220" y="1215329"/>
                <a:ext cx="4483920" cy="40011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0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전체 교통사고 대비 </a:t>
                </a:r>
                <a:r>
                  <a:rPr lang="ko-KR" altLang="en-US" sz="2000" dirty="0" smtClean="0">
                    <a:solidFill>
                      <a:srgbClr val="C00000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안전운전 불이행 </a:t>
                </a:r>
                <a:r>
                  <a:rPr lang="ko-KR" altLang="en-US" sz="20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현황</a:t>
                </a:r>
                <a:endPara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sp>
          <p:nvSpPr>
            <p:cNvPr id="12" name="직사각형 11"/>
            <p:cNvSpPr/>
            <p:nvPr/>
          </p:nvSpPr>
          <p:spPr>
            <a:xfrm>
              <a:off x="872324" y="2488928"/>
              <a:ext cx="167545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1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출처</a:t>
              </a:r>
              <a:r>
                <a:rPr lang="en-US" altLang="ko-KR" sz="11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: </a:t>
              </a:r>
              <a:r>
                <a:rPr lang="ko-KR" altLang="en-US" sz="11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도로교통공단 </a:t>
              </a:r>
              <a:r>
                <a:rPr lang="en-US" altLang="ko-KR" sz="11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TAAS</a:t>
              </a:r>
              <a:endPara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AE624-3D4D-44A1-A047-97B83731B856}" type="slidenum">
              <a:rPr lang="ko-KR" altLang="en-US" sz="24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fld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5675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 descr="ì´ì  ì ë°©ì£¼ì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2500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421" r="17497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245834" y="228619"/>
            <a:ext cx="130676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 smtClean="0">
                <a:solidFill>
                  <a:schemeClr val="accent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문제인식</a:t>
            </a:r>
            <a:endParaRPr lang="ko-KR" altLang="en-US" sz="2400" dirty="0">
              <a:solidFill>
                <a:schemeClr val="accent5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0" y="1"/>
            <a:ext cx="232387" cy="6858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/>
          <p:cNvGrpSpPr/>
          <p:nvPr/>
        </p:nvGrpSpPr>
        <p:grpSpPr>
          <a:xfrm>
            <a:off x="6486603" y="1219380"/>
            <a:ext cx="4406976" cy="5146349"/>
            <a:chOff x="6486603" y="1031121"/>
            <a:chExt cx="4406976" cy="5146349"/>
          </a:xfrm>
        </p:grpSpPr>
        <p:grpSp>
          <p:nvGrpSpPr>
            <p:cNvPr id="8" name="그룹 7"/>
            <p:cNvGrpSpPr/>
            <p:nvPr/>
          </p:nvGrpSpPr>
          <p:grpSpPr>
            <a:xfrm>
              <a:off x="6486603" y="1031121"/>
              <a:ext cx="4406976" cy="5146349"/>
              <a:chOff x="690921" y="1219812"/>
              <a:chExt cx="4406976" cy="5146349"/>
            </a:xfrm>
          </p:grpSpPr>
          <p:sp>
            <p:nvSpPr>
              <p:cNvPr id="6" name="TextBox 5"/>
              <p:cNvSpPr txBox="1"/>
              <p:nvPr/>
            </p:nvSpPr>
            <p:spPr>
              <a:xfrm>
                <a:off x="690921" y="1219812"/>
                <a:ext cx="4406976" cy="40011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0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전체 </a:t>
                </a:r>
                <a:r>
                  <a:rPr lang="en-US" altLang="ko-KR" sz="20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2</a:t>
                </a:r>
                <a:r>
                  <a:rPr lang="ko-KR" altLang="en-US" sz="2000" dirty="0" err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차사고</a:t>
                </a:r>
                <a:r>
                  <a:rPr lang="ko-KR" altLang="en-US" sz="20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 대비 안전운전 불이행 현황</a:t>
                </a:r>
                <a:endPara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pic>
            <p:nvPicPr>
              <p:cNvPr id="7" name="그림 6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0921" y="1865565"/>
                <a:ext cx="4123321" cy="4500596"/>
              </a:xfrm>
              <a:prstGeom prst="rect">
                <a:avLst/>
              </a:prstGeom>
            </p:spPr>
          </p:pic>
        </p:grpSp>
        <p:sp>
          <p:nvSpPr>
            <p:cNvPr id="11" name="직사각형 10"/>
            <p:cNvSpPr/>
            <p:nvPr/>
          </p:nvSpPr>
          <p:spPr>
            <a:xfrm>
              <a:off x="6668006" y="2462034"/>
              <a:ext cx="1289135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1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출처</a:t>
              </a:r>
              <a:r>
                <a:rPr lang="en-US" altLang="ko-KR" sz="11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: </a:t>
              </a:r>
              <a:r>
                <a:rPr lang="ko-KR" altLang="en-US" sz="11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한국도로공사</a:t>
              </a:r>
              <a:endPara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899218" y="1192919"/>
            <a:ext cx="4483920" cy="5146349"/>
            <a:chOff x="690921" y="1004660"/>
            <a:chExt cx="4483920" cy="5146349"/>
          </a:xfrm>
        </p:grpSpPr>
        <p:grpSp>
          <p:nvGrpSpPr>
            <p:cNvPr id="10" name="그룹 9"/>
            <p:cNvGrpSpPr/>
            <p:nvPr/>
          </p:nvGrpSpPr>
          <p:grpSpPr>
            <a:xfrm>
              <a:off x="690921" y="1004660"/>
              <a:ext cx="4483920" cy="5146349"/>
              <a:chOff x="1062220" y="1215329"/>
              <a:chExt cx="4483920" cy="5146349"/>
            </a:xfrm>
          </p:grpSpPr>
          <p:pic>
            <p:nvPicPr>
              <p:cNvPr id="13" name="그림 12"/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46316"/>
              <a:stretch/>
            </p:blipFill>
            <p:spPr>
              <a:xfrm>
                <a:off x="1062220" y="1691639"/>
                <a:ext cx="4362361" cy="4670039"/>
              </a:xfrm>
              <a:prstGeom prst="rect">
                <a:avLst/>
              </a:prstGeom>
            </p:spPr>
          </p:pic>
          <p:sp>
            <p:nvSpPr>
              <p:cNvPr id="14" name="TextBox 13"/>
              <p:cNvSpPr txBox="1"/>
              <p:nvPr/>
            </p:nvSpPr>
            <p:spPr>
              <a:xfrm>
                <a:off x="1062220" y="1215329"/>
                <a:ext cx="4483920" cy="40011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0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전체 교통사고 대비 안전운전 불이행 현황</a:t>
                </a:r>
                <a:endPara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sp>
          <p:nvSpPr>
            <p:cNvPr id="12" name="직사각형 11"/>
            <p:cNvSpPr/>
            <p:nvPr/>
          </p:nvSpPr>
          <p:spPr>
            <a:xfrm>
              <a:off x="872324" y="2488928"/>
              <a:ext cx="167545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1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출처</a:t>
              </a:r>
              <a:r>
                <a:rPr lang="en-US" altLang="ko-KR" sz="11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: </a:t>
              </a:r>
              <a:r>
                <a:rPr lang="ko-KR" altLang="en-US" sz="11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도로교통공단 </a:t>
              </a:r>
              <a:r>
                <a:rPr lang="en-US" altLang="ko-KR" sz="11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TAAS</a:t>
              </a:r>
              <a:endPara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0" y="-4862"/>
            <a:ext cx="12192000" cy="6862862"/>
          </a:xfrm>
          <a:prstGeom prst="rect">
            <a:avLst/>
          </a:prstGeom>
          <a:solidFill>
            <a:schemeClr val="tx1">
              <a:lumMod val="85000"/>
              <a:lumOff val="15000"/>
              <a:alpha val="9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타원 21"/>
          <p:cNvSpPr/>
          <p:nvPr/>
        </p:nvSpPr>
        <p:spPr>
          <a:xfrm>
            <a:off x="3159107" y="2425621"/>
            <a:ext cx="2818762" cy="2818762"/>
          </a:xfrm>
          <a:prstGeom prst="ellipse">
            <a:avLst/>
          </a:prstGeom>
          <a:noFill/>
          <a:ln w="635000">
            <a:solidFill>
              <a:srgbClr val="C00000">
                <a:alpha val="49000"/>
              </a:srgb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안전운전</a:t>
            </a:r>
            <a:endParaRPr lang="en-US" altLang="ko-KR" sz="28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불이행</a:t>
            </a:r>
            <a:endParaRPr lang="ko-KR" alt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931425" y="2425621"/>
            <a:ext cx="2367956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전방 주시 태만</a:t>
            </a:r>
            <a:endParaRPr lang="en-US" altLang="ko-KR" sz="2400" dirty="0" smtClean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졸음운전</a:t>
            </a:r>
            <a:endParaRPr lang="en-US" altLang="ko-KR" sz="2400" dirty="0" smtClean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휴대폰 사용</a:t>
            </a:r>
            <a:endParaRPr lang="en-US" altLang="ko-KR" sz="2400" dirty="0" smtClean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차내 잡담</a:t>
            </a:r>
            <a:endParaRPr lang="en-US" altLang="ko-KR" sz="2400" dirty="0" smtClean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운전 미숙</a:t>
            </a:r>
            <a:endParaRPr lang="en-US" altLang="ko-KR" sz="2400" dirty="0" smtClean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2556560" y="1152385"/>
            <a:ext cx="402385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4000" dirty="0" smtClean="0">
                <a:solidFill>
                  <a:srgbClr val="C00000">
                    <a:alpha val="64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교통사고 원인 </a:t>
            </a:r>
            <a:r>
              <a:rPr lang="en-US" altLang="ko-KR" sz="4000" dirty="0" smtClean="0">
                <a:solidFill>
                  <a:srgbClr val="C00000">
                    <a:alpha val="64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</a:t>
            </a:r>
            <a:r>
              <a:rPr lang="ko-KR" altLang="en-US" sz="4000" dirty="0" smtClean="0">
                <a:solidFill>
                  <a:srgbClr val="C00000">
                    <a:alpha val="64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위</a:t>
            </a:r>
            <a:endParaRPr lang="ko-KR" altLang="en-US" sz="4000" dirty="0">
              <a:solidFill>
                <a:srgbClr val="C00000">
                  <a:alpha val="64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8" name="슬라이드 번호 개체 틀 2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AE624-3D4D-44A1-A047-97B83731B856}" type="slidenum">
              <a:rPr lang="ko-KR" altLang="en-US" sz="2400" smtClean="0"/>
              <a:t>3</a:t>
            </a:fld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60288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ê²½ê´ë´ì ëí ì´ë¯¸ì§ ê²ìê²°ê³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173830">
            <a:off x="6541524" y="2739088"/>
            <a:ext cx="3038008" cy="3038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ê´ë ¨ ì´ë¯¸ì§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8491" y="1591092"/>
            <a:ext cx="266700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ìì ì¼ê°ëpng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759" t="-5138" r="-12559" b="103"/>
          <a:stretch/>
        </p:blipFill>
        <p:spPr bwMode="auto">
          <a:xfrm>
            <a:off x="4699591" y="3152390"/>
            <a:ext cx="2928494" cy="2474259"/>
          </a:xfrm>
          <a:prstGeom prst="triangl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ê´ë ¨ ì´ë¯¸ì§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023250" y="2993771"/>
            <a:ext cx="2919866" cy="2919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688924" y="2828080"/>
            <a:ext cx="4044697" cy="30008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600"/>
              </a:spcBef>
            </a:pPr>
            <a:r>
              <a:rPr lang="ko-KR" altLang="en-US" sz="5400" dirty="0" smtClean="0">
                <a:solidFill>
                  <a:srgbClr val="C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시각</a:t>
            </a:r>
            <a:r>
              <a:rPr lang="ko-KR" altLang="en-US" sz="4000" dirty="0" smtClean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</a:t>
            </a:r>
            <a:endParaRPr lang="en-US" altLang="ko-KR" sz="4000" dirty="0" smtClean="0">
              <a:solidFill>
                <a:srgbClr val="C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spcBef>
                <a:spcPts val="600"/>
              </a:spcBef>
            </a:pPr>
            <a:r>
              <a:rPr lang="ko-KR" altLang="en-US" sz="4000" dirty="0" smtClean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의존하는</a:t>
            </a:r>
            <a:endParaRPr lang="en-US" altLang="ko-KR" sz="4000" dirty="0" smtClean="0">
              <a:solidFill>
                <a:srgbClr val="C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spcBef>
                <a:spcPts val="600"/>
              </a:spcBef>
            </a:pPr>
            <a:r>
              <a:rPr lang="ko-KR" altLang="en-US" sz="4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도로 위의</a:t>
            </a:r>
            <a:endParaRPr lang="en-US" altLang="ko-KR" sz="4000" dirty="0" smtClean="0"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spcBef>
                <a:spcPts val="600"/>
              </a:spcBef>
            </a:pPr>
            <a:r>
              <a:rPr lang="ko-KR" altLang="en-US" sz="4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교통사고 예방책들</a:t>
            </a:r>
            <a:endParaRPr lang="ko-KR" altLang="en-US" sz="4000" dirty="0">
              <a:solidFill>
                <a:schemeClr val="tx1">
                  <a:lumMod val="65000"/>
                  <a:lumOff val="3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245834" y="228619"/>
            <a:ext cx="130676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 smtClean="0">
                <a:solidFill>
                  <a:schemeClr val="accent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문제인식</a:t>
            </a:r>
            <a:endParaRPr lang="ko-KR" altLang="en-US" sz="2400" dirty="0">
              <a:solidFill>
                <a:schemeClr val="accent5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0" y="1"/>
            <a:ext cx="232387" cy="6858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8" name="Picture 10" descr="ê´ë ¨ ì´ë¯¸ì§"/>
          <p:cNvPicPr>
            <a:picLocks noChangeAspect="1" noChangeArrowheads="1"/>
          </p:cNvPicPr>
          <p:nvPr/>
        </p:nvPicPr>
        <p:blipFill>
          <a:blip r:embed="rId7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3250" y="1252207"/>
            <a:ext cx="2322169" cy="1222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AE624-3D4D-44A1-A047-97B83731B856}" type="slidenum">
              <a:rPr lang="ko-KR" altLang="en-US" sz="2400" smtClean="0"/>
              <a:t>4</a:t>
            </a:fld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749975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ì´ì  ì ë°©ì£¼ì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2500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421" r="17497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/>
          <p:cNvSpPr/>
          <p:nvPr/>
        </p:nvSpPr>
        <p:spPr>
          <a:xfrm>
            <a:off x="245834" y="228619"/>
            <a:ext cx="130676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 smtClean="0">
                <a:solidFill>
                  <a:schemeClr val="accent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문제인식</a:t>
            </a:r>
            <a:endParaRPr lang="ko-KR" altLang="en-US" sz="2400" dirty="0">
              <a:solidFill>
                <a:schemeClr val="accent5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0" y="1"/>
            <a:ext cx="232387" cy="6858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/>
          <p:cNvGrpSpPr/>
          <p:nvPr/>
        </p:nvGrpSpPr>
        <p:grpSpPr>
          <a:xfrm>
            <a:off x="6486603" y="1219380"/>
            <a:ext cx="4406976" cy="5146349"/>
            <a:chOff x="6486603" y="1031121"/>
            <a:chExt cx="4406976" cy="5146349"/>
          </a:xfrm>
        </p:grpSpPr>
        <p:grpSp>
          <p:nvGrpSpPr>
            <p:cNvPr id="14" name="그룹 13"/>
            <p:cNvGrpSpPr/>
            <p:nvPr/>
          </p:nvGrpSpPr>
          <p:grpSpPr>
            <a:xfrm>
              <a:off x="6486603" y="1031121"/>
              <a:ext cx="4406976" cy="5146349"/>
              <a:chOff x="690921" y="1219812"/>
              <a:chExt cx="4406976" cy="5146349"/>
            </a:xfrm>
          </p:grpSpPr>
          <p:sp>
            <p:nvSpPr>
              <p:cNvPr id="16" name="TextBox 15"/>
              <p:cNvSpPr txBox="1"/>
              <p:nvPr/>
            </p:nvSpPr>
            <p:spPr>
              <a:xfrm>
                <a:off x="690921" y="1219812"/>
                <a:ext cx="4406976" cy="40011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0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전체 </a:t>
                </a:r>
                <a:r>
                  <a:rPr lang="en-US" altLang="ko-KR" sz="20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2</a:t>
                </a:r>
                <a:r>
                  <a:rPr lang="ko-KR" altLang="en-US" sz="2000" dirty="0" err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차사고</a:t>
                </a:r>
                <a:r>
                  <a:rPr lang="ko-KR" altLang="en-US" sz="20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 대비 안전운전 불이행 현황</a:t>
                </a:r>
                <a:endPara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pic>
            <p:nvPicPr>
              <p:cNvPr id="17" name="그림 16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0921" y="1865565"/>
                <a:ext cx="4123321" cy="4500596"/>
              </a:xfrm>
              <a:prstGeom prst="rect">
                <a:avLst/>
              </a:prstGeom>
            </p:spPr>
          </p:pic>
        </p:grpSp>
        <p:sp>
          <p:nvSpPr>
            <p:cNvPr id="15" name="직사각형 14"/>
            <p:cNvSpPr/>
            <p:nvPr/>
          </p:nvSpPr>
          <p:spPr>
            <a:xfrm>
              <a:off x="6668006" y="2462034"/>
              <a:ext cx="1289135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1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출처</a:t>
              </a:r>
              <a:r>
                <a:rPr lang="en-US" altLang="ko-KR" sz="11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: </a:t>
              </a:r>
              <a:r>
                <a:rPr lang="ko-KR" altLang="en-US" sz="11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한국도로공사</a:t>
              </a:r>
              <a:endPara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899218" y="1192919"/>
            <a:ext cx="4483920" cy="5146349"/>
            <a:chOff x="690921" y="1004660"/>
            <a:chExt cx="4483920" cy="5146349"/>
          </a:xfrm>
        </p:grpSpPr>
        <p:grpSp>
          <p:nvGrpSpPr>
            <p:cNvPr id="19" name="그룹 18"/>
            <p:cNvGrpSpPr/>
            <p:nvPr/>
          </p:nvGrpSpPr>
          <p:grpSpPr>
            <a:xfrm>
              <a:off x="690921" y="1004660"/>
              <a:ext cx="4483920" cy="5146349"/>
              <a:chOff x="1062220" y="1215329"/>
              <a:chExt cx="4483920" cy="5146349"/>
            </a:xfrm>
          </p:grpSpPr>
          <p:pic>
            <p:nvPicPr>
              <p:cNvPr id="21" name="그림 20"/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46316"/>
              <a:stretch/>
            </p:blipFill>
            <p:spPr>
              <a:xfrm>
                <a:off x="1062220" y="1691639"/>
                <a:ext cx="4362361" cy="4670039"/>
              </a:xfrm>
              <a:prstGeom prst="rect">
                <a:avLst/>
              </a:prstGeom>
            </p:spPr>
          </p:pic>
          <p:sp>
            <p:nvSpPr>
              <p:cNvPr id="22" name="TextBox 21"/>
              <p:cNvSpPr txBox="1"/>
              <p:nvPr/>
            </p:nvSpPr>
            <p:spPr>
              <a:xfrm>
                <a:off x="1062220" y="1215329"/>
                <a:ext cx="4483920" cy="40011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0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전체 교통사고 대비 안전운전 불이행 현황</a:t>
                </a:r>
                <a:endPara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sp>
          <p:nvSpPr>
            <p:cNvPr id="20" name="직사각형 19"/>
            <p:cNvSpPr/>
            <p:nvPr/>
          </p:nvSpPr>
          <p:spPr>
            <a:xfrm>
              <a:off x="872324" y="2488928"/>
              <a:ext cx="167545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1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출처</a:t>
              </a:r>
              <a:r>
                <a:rPr lang="en-US" altLang="ko-KR" sz="11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: </a:t>
              </a:r>
              <a:r>
                <a:rPr lang="ko-KR" altLang="en-US" sz="11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도로교통공단 </a:t>
              </a:r>
              <a:r>
                <a:rPr lang="en-US" altLang="ko-KR" sz="11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TAAS</a:t>
              </a:r>
              <a:endPara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23" name="직사각형 22"/>
          <p:cNvSpPr/>
          <p:nvPr/>
        </p:nvSpPr>
        <p:spPr>
          <a:xfrm>
            <a:off x="0" y="-4862"/>
            <a:ext cx="12192000" cy="6862862"/>
          </a:xfrm>
          <a:prstGeom prst="rect">
            <a:avLst/>
          </a:prstGeom>
          <a:solidFill>
            <a:schemeClr val="tx1">
              <a:lumMod val="85000"/>
              <a:lumOff val="15000"/>
              <a:alpha val="9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직사각형 25"/>
          <p:cNvSpPr/>
          <p:nvPr/>
        </p:nvSpPr>
        <p:spPr>
          <a:xfrm>
            <a:off x="1069627" y="2260940"/>
            <a:ext cx="10052752" cy="21236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안전운전을 하도록</a:t>
            </a:r>
            <a:endParaRPr lang="en-US" altLang="ko-KR" sz="40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4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“</a:t>
            </a:r>
            <a:r>
              <a:rPr lang="ko-KR" altLang="en-US" sz="480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운전자에게 주의</a:t>
            </a:r>
            <a:r>
              <a:rPr lang="ko-KR" altLang="en-US" sz="4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줄 수 있는</a:t>
            </a:r>
            <a:r>
              <a:rPr lang="en-US" altLang="ko-KR" sz="4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”</a:t>
            </a:r>
            <a:r>
              <a:rPr lang="en-US" altLang="ko-KR" sz="3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4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방법 </a:t>
            </a:r>
            <a:r>
              <a:rPr lang="ko-KR" altLang="en-US" sz="4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필요</a:t>
            </a:r>
            <a:endParaRPr lang="ko-KR" altLang="en-US" sz="4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AE624-3D4D-44A1-A047-97B83731B856}" type="slidenum">
              <a:rPr lang="ko-KR" altLang="en-US" sz="2400" smtClean="0"/>
              <a:t>5</a:t>
            </a:fld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421432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25000"/>
                    </a14:imgEffect>
                    <a14:imgEffect>
                      <a14:saturation sat="33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60" t="1800" r="1391" b="8422"/>
          <a:stretch/>
        </p:blipFill>
        <p:spPr bwMode="auto">
          <a:xfrm>
            <a:off x="0" y="0"/>
            <a:ext cx="12192001" cy="69272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0" y="-4863"/>
            <a:ext cx="12192000" cy="6932135"/>
          </a:xfrm>
          <a:prstGeom prst="rect">
            <a:avLst/>
          </a:prstGeom>
          <a:solidFill>
            <a:schemeClr val="tx1">
              <a:lumMod val="95000"/>
              <a:lumOff val="5000"/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245834" y="228619"/>
            <a:ext cx="10262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 smtClean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솔루션</a:t>
            </a:r>
            <a:endParaRPr lang="ko-KR" altLang="en-US" sz="2400" dirty="0">
              <a:solidFill>
                <a:schemeClr val="accent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0" y="1"/>
            <a:ext cx="232387" cy="6858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덧셈 기호 14"/>
          <p:cNvSpPr/>
          <p:nvPr/>
        </p:nvSpPr>
        <p:spPr>
          <a:xfrm>
            <a:off x="5043325" y="2210455"/>
            <a:ext cx="2359129" cy="2359129"/>
          </a:xfrm>
          <a:prstGeom prst="mathPlus">
            <a:avLst>
              <a:gd name="adj1" fmla="val 13055"/>
            </a:avLst>
          </a:prstGeom>
          <a:solidFill>
            <a:srgbClr val="C00000">
              <a:alpha val="7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2370168" y="5457252"/>
            <a:ext cx="158408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4000" dirty="0" err="1" smtClean="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경광등</a:t>
            </a:r>
            <a:endParaRPr lang="ko-KR" altLang="en-US" sz="4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7415479" y="5454821"/>
            <a:ext cx="311175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40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차량용 단말기</a:t>
            </a:r>
            <a:endParaRPr lang="ko-KR" altLang="en-US" sz="4000" dirty="0">
              <a:solidFill>
                <a:schemeClr val="accent1">
                  <a:lumMod val="75000"/>
                </a:schemeClr>
              </a:solidFill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xmlns="" id="{CF36C216-354D-4C3F-B994-7CE44D721D01}"/>
              </a:ext>
            </a:extLst>
          </p:cNvPr>
          <p:cNvGrpSpPr/>
          <p:nvPr/>
        </p:nvGrpSpPr>
        <p:grpSpPr>
          <a:xfrm rot="18000000">
            <a:off x="2568263" y="3268483"/>
            <a:ext cx="1187897" cy="2271130"/>
            <a:chOff x="7715270" y="4070324"/>
            <a:chExt cx="608169" cy="1162753"/>
          </a:xfrm>
          <a:solidFill>
            <a:schemeClr val="bg1">
              <a:lumMod val="85000"/>
            </a:schemeClr>
          </a:solidFill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xmlns="" id="{DB40B87C-0F5B-42B0-A4D1-781673B92E92}"/>
                </a:ext>
              </a:extLst>
            </p:cNvPr>
            <p:cNvGrpSpPr/>
            <p:nvPr/>
          </p:nvGrpSpPr>
          <p:grpSpPr>
            <a:xfrm>
              <a:off x="7951914" y="4070324"/>
              <a:ext cx="136272" cy="1162753"/>
              <a:chOff x="7632104" y="2008582"/>
              <a:chExt cx="216496" cy="1847266"/>
            </a:xfrm>
            <a:grpFill/>
          </p:grpSpPr>
          <p:sp>
            <p:nvSpPr>
              <p:cNvPr id="34" name="사각형: 둥근 위쪽 모서리 5">
                <a:extLst>
                  <a:ext uri="{FF2B5EF4-FFF2-40B4-BE49-F238E27FC236}">
                    <a16:creationId xmlns:a16="http://schemas.microsoft.com/office/drawing/2014/main" xmlns="" id="{4C775E0C-78CD-4FF7-88C8-0CC7D3813EC3}"/>
                  </a:ext>
                </a:extLst>
              </p:cNvPr>
              <p:cNvSpPr/>
              <p:nvPr/>
            </p:nvSpPr>
            <p:spPr>
              <a:xfrm>
                <a:off x="7668344" y="2008582"/>
                <a:ext cx="144016" cy="1296144"/>
              </a:xfrm>
              <a:prstGeom prst="round2Same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5" name="사각형: 둥근 위쪽 모서리 21">
                <a:extLst>
                  <a:ext uri="{FF2B5EF4-FFF2-40B4-BE49-F238E27FC236}">
                    <a16:creationId xmlns:a16="http://schemas.microsoft.com/office/drawing/2014/main" xmlns="" id="{BB5B0633-5466-4363-8964-EF283D895C19}"/>
                  </a:ext>
                </a:extLst>
              </p:cNvPr>
              <p:cNvSpPr/>
              <p:nvPr/>
            </p:nvSpPr>
            <p:spPr>
              <a:xfrm flipV="1">
                <a:off x="7668344" y="3356991"/>
                <a:ext cx="144016" cy="498857"/>
              </a:xfrm>
              <a:prstGeom prst="round2Same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6" name="사각형: 둥근 위쪽 모서리 24">
                <a:extLst>
                  <a:ext uri="{FF2B5EF4-FFF2-40B4-BE49-F238E27FC236}">
                    <a16:creationId xmlns:a16="http://schemas.microsoft.com/office/drawing/2014/main" xmlns="" id="{7DC66872-D29A-4FF9-B4C8-0AB1CF4425E6}"/>
                  </a:ext>
                </a:extLst>
              </p:cNvPr>
              <p:cNvSpPr/>
              <p:nvPr/>
            </p:nvSpPr>
            <p:spPr>
              <a:xfrm flipV="1">
                <a:off x="7632104" y="3356992"/>
                <a:ext cx="216496" cy="72008"/>
              </a:xfrm>
              <a:prstGeom prst="round2Same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xmlns="" id="{32CF67CF-E95B-4732-BE79-1CBA2760304C}"/>
                </a:ext>
              </a:extLst>
            </p:cNvPr>
            <p:cNvGrpSpPr/>
            <p:nvPr/>
          </p:nvGrpSpPr>
          <p:grpSpPr>
            <a:xfrm>
              <a:off x="7715270" y="4154522"/>
              <a:ext cx="117487" cy="644777"/>
              <a:chOff x="7740352" y="4165600"/>
              <a:chExt cx="121254" cy="644777"/>
            </a:xfrm>
            <a:grpFill/>
          </p:grpSpPr>
          <p:cxnSp>
            <p:nvCxnSpPr>
              <p:cNvPr id="28" name="직선 연결선 27">
                <a:extLst>
                  <a:ext uri="{FF2B5EF4-FFF2-40B4-BE49-F238E27FC236}">
                    <a16:creationId xmlns:a16="http://schemas.microsoft.com/office/drawing/2014/main" xmlns="" id="{F6469DFE-54B5-4EF1-A600-79D9EA8701B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791450" y="4165600"/>
                <a:ext cx="70156" cy="40060"/>
              </a:xfrm>
              <a:prstGeom prst="line">
                <a:avLst/>
              </a:prstGeom>
              <a:grpFill/>
              <a:ln w="28575" cap="rnd">
                <a:solidFill>
                  <a:schemeClr val="bg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직선 연결선 28">
                <a:extLst>
                  <a:ext uri="{FF2B5EF4-FFF2-40B4-BE49-F238E27FC236}">
                    <a16:creationId xmlns:a16="http://schemas.microsoft.com/office/drawing/2014/main" xmlns="" id="{DCD0EB6B-11BF-4645-9AB5-B4017680056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756525" y="4327525"/>
                <a:ext cx="76505" cy="22474"/>
              </a:xfrm>
              <a:prstGeom prst="line">
                <a:avLst/>
              </a:prstGeom>
              <a:grpFill/>
              <a:ln w="28575" cap="rnd">
                <a:solidFill>
                  <a:schemeClr val="bg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>
                <a:extLst>
                  <a:ext uri="{FF2B5EF4-FFF2-40B4-BE49-F238E27FC236}">
                    <a16:creationId xmlns:a16="http://schemas.microsoft.com/office/drawing/2014/main" xmlns="" id="{70E4EE18-1898-4D50-941C-ECEFA1689F04}"/>
                  </a:ext>
                </a:extLst>
              </p:cNvPr>
              <p:cNvCxnSpPr/>
              <p:nvPr/>
            </p:nvCxnSpPr>
            <p:spPr>
              <a:xfrm flipH="1">
                <a:off x="7740352" y="4487988"/>
                <a:ext cx="73627" cy="0"/>
              </a:xfrm>
              <a:prstGeom prst="line">
                <a:avLst/>
              </a:prstGeom>
              <a:grpFill/>
              <a:ln w="28575" cap="rnd">
                <a:solidFill>
                  <a:schemeClr val="bg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1" name="그룹 30">
                <a:extLst>
                  <a:ext uri="{FF2B5EF4-FFF2-40B4-BE49-F238E27FC236}">
                    <a16:creationId xmlns:a16="http://schemas.microsoft.com/office/drawing/2014/main" xmlns="" id="{80DB1E52-E63F-4866-8D0D-2906CC7F3FAF}"/>
                  </a:ext>
                </a:extLst>
              </p:cNvPr>
              <p:cNvGrpSpPr/>
              <p:nvPr/>
            </p:nvGrpSpPr>
            <p:grpSpPr>
              <a:xfrm flipV="1">
                <a:off x="7756525" y="4625978"/>
                <a:ext cx="105081" cy="184399"/>
                <a:chOff x="7756525" y="4556196"/>
                <a:chExt cx="105081" cy="184399"/>
              </a:xfrm>
              <a:grpFill/>
            </p:grpSpPr>
            <p:cxnSp>
              <p:nvCxnSpPr>
                <p:cNvPr id="32" name="직선 연결선 31">
                  <a:extLst>
                    <a:ext uri="{FF2B5EF4-FFF2-40B4-BE49-F238E27FC236}">
                      <a16:creationId xmlns:a16="http://schemas.microsoft.com/office/drawing/2014/main" xmlns="" id="{69E67399-A5C5-4611-994E-6C1185B91C7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7791450" y="4556196"/>
                  <a:ext cx="70156" cy="40060"/>
                </a:xfrm>
                <a:prstGeom prst="line">
                  <a:avLst/>
                </a:prstGeom>
                <a:grpFill/>
                <a:ln w="28575" cap="rnd">
                  <a:solidFill>
                    <a:schemeClr val="bg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직선 연결선 32">
                  <a:extLst>
                    <a:ext uri="{FF2B5EF4-FFF2-40B4-BE49-F238E27FC236}">
                      <a16:creationId xmlns:a16="http://schemas.microsoft.com/office/drawing/2014/main" xmlns="" id="{EE339BFF-94C9-4CC4-9F17-A2C205154E0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7756525" y="4718121"/>
                  <a:ext cx="76505" cy="22474"/>
                </a:xfrm>
                <a:prstGeom prst="line">
                  <a:avLst/>
                </a:prstGeom>
                <a:grpFill/>
                <a:ln w="28575" cap="rnd">
                  <a:solidFill>
                    <a:schemeClr val="bg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xmlns="" id="{0D7C00F7-53D8-4056-B813-3417073E062F}"/>
                </a:ext>
              </a:extLst>
            </p:cNvPr>
            <p:cNvGrpSpPr/>
            <p:nvPr/>
          </p:nvGrpSpPr>
          <p:grpSpPr>
            <a:xfrm flipH="1">
              <a:off x="8205952" y="4154522"/>
              <a:ext cx="117487" cy="644777"/>
              <a:chOff x="7740352" y="4165600"/>
              <a:chExt cx="121254" cy="644777"/>
            </a:xfrm>
            <a:grpFill/>
          </p:grpSpPr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xmlns="" id="{B6A434F1-CD67-45AD-9A0E-83860C96D9C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791450" y="4165600"/>
                <a:ext cx="70156" cy="40060"/>
              </a:xfrm>
              <a:prstGeom prst="line">
                <a:avLst/>
              </a:prstGeom>
              <a:grpFill/>
              <a:ln w="28575" cap="rnd">
                <a:solidFill>
                  <a:schemeClr val="bg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xmlns="" id="{D2DE0CF6-9C9D-42A3-B63B-F5B2A8C3A68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756525" y="4327525"/>
                <a:ext cx="76505" cy="22474"/>
              </a:xfrm>
              <a:prstGeom prst="line">
                <a:avLst/>
              </a:prstGeom>
              <a:grpFill/>
              <a:ln w="28575" cap="rnd">
                <a:solidFill>
                  <a:schemeClr val="bg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직선 연결선 22">
                <a:extLst>
                  <a:ext uri="{FF2B5EF4-FFF2-40B4-BE49-F238E27FC236}">
                    <a16:creationId xmlns:a16="http://schemas.microsoft.com/office/drawing/2014/main" xmlns="" id="{FBBCD965-C26E-4C3C-8478-39D540EECEF9}"/>
                  </a:ext>
                </a:extLst>
              </p:cNvPr>
              <p:cNvCxnSpPr/>
              <p:nvPr/>
            </p:nvCxnSpPr>
            <p:spPr>
              <a:xfrm flipH="1">
                <a:off x="7740352" y="4487988"/>
                <a:ext cx="73627" cy="0"/>
              </a:xfrm>
              <a:prstGeom prst="line">
                <a:avLst/>
              </a:prstGeom>
              <a:grpFill/>
              <a:ln w="28575" cap="rnd">
                <a:solidFill>
                  <a:schemeClr val="bg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5" name="그룹 24">
                <a:extLst>
                  <a:ext uri="{FF2B5EF4-FFF2-40B4-BE49-F238E27FC236}">
                    <a16:creationId xmlns:a16="http://schemas.microsoft.com/office/drawing/2014/main" xmlns="" id="{2293DECE-6F89-4727-965E-39C3831FD4CB}"/>
                  </a:ext>
                </a:extLst>
              </p:cNvPr>
              <p:cNvGrpSpPr/>
              <p:nvPr/>
            </p:nvGrpSpPr>
            <p:grpSpPr>
              <a:xfrm flipV="1">
                <a:off x="7756525" y="4625978"/>
                <a:ext cx="105081" cy="184399"/>
                <a:chOff x="7756525" y="4556196"/>
                <a:chExt cx="105081" cy="184399"/>
              </a:xfrm>
              <a:grpFill/>
            </p:grpSpPr>
            <p:cxnSp>
              <p:nvCxnSpPr>
                <p:cNvPr id="26" name="직선 연결선 25">
                  <a:extLst>
                    <a:ext uri="{FF2B5EF4-FFF2-40B4-BE49-F238E27FC236}">
                      <a16:creationId xmlns:a16="http://schemas.microsoft.com/office/drawing/2014/main" xmlns="" id="{07D4A8ED-BC0B-4A61-BACD-D3AA243606D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7791450" y="4556196"/>
                  <a:ext cx="70156" cy="40060"/>
                </a:xfrm>
                <a:prstGeom prst="line">
                  <a:avLst/>
                </a:prstGeom>
                <a:grpFill/>
                <a:ln w="28575" cap="rnd">
                  <a:solidFill>
                    <a:schemeClr val="bg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직선 연결선 26">
                  <a:extLst>
                    <a:ext uri="{FF2B5EF4-FFF2-40B4-BE49-F238E27FC236}">
                      <a16:creationId xmlns:a16="http://schemas.microsoft.com/office/drawing/2014/main" xmlns="" id="{A5486D37-5F2C-4A11-9182-F83C16EEF72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7756525" y="4718121"/>
                  <a:ext cx="76505" cy="22474"/>
                </a:xfrm>
                <a:prstGeom prst="line">
                  <a:avLst/>
                </a:prstGeom>
                <a:grpFill/>
                <a:ln w="28575" cap="rnd">
                  <a:solidFill>
                    <a:schemeClr val="bg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5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34007">
            <a:off x="7733405" y="3635443"/>
            <a:ext cx="2435456" cy="1826591"/>
          </a:xfrm>
          <a:prstGeom prst="rect">
            <a:avLst/>
          </a:prstGeom>
        </p:spPr>
      </p:pic>
      <p:sp>
        <p:nvSpPr>
          <p:cNvPr id="37" name="직사각형 36"/>
          <p:cNvSpPr/>
          <p:nvPr/>
        </p:nvSpPr>
        <p:spPr>
          <a:xfrm>
            <a:off x="5709499" y="3021445"/>
            <a:ext cx="102463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3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통신</a:t>
            </a:r>
            <a:endParaRPr lang="ko-KR" altLang="en-US" sz="3600" dirty="0">
              <a:solidFill>
                <a:schemeClr val="bg1"/>
              </a:solidFill>
            </a:endParaRPr>
          </a:p>
        </p:txBody>
      </p:sp>
      <p:pic>
        <p:nvPicPr>
          <p:cNvPr id="38" name="Picture 8" descr="eye icon pngì ëí ì´ë¯¸ì§ ê²ìê²°ê³¼"/>
          <p:cNvPicPr>
            <a:picLocks noChangeAspect="1" noChangeArrowheads="1"/>
          </p:cNvPicPr>
          <p:nvPr/>
        </p:nvPicPr>
        <p:blipFill>
          <a:blip r:embed="rId7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3060" y="799236"/>
            <a:ext cx="2545374" cy="2545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12" descr="ear icon pngì ëí ì´ë¯¸ì§ ê²ìê²°ê³¼"/>
          <p:cNvPicPr>
            <a:picLocks noChangeAspect="1" noChangeArrowheads="1"/>
          </p:cNvPicPr>
          <p:nvPr/>
        </p:nvPicPr>
        <p:blipFill>
          <a:blip r:embed="rId8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6002" y="1106089"/>
            <a:ext cx="2283931" cy="2283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AE624-3D4D-44A1-A047-97B83731B856}" type="slidenum">
              <a:rPr lang="ko-KR" altLang="en-US" sz="2400" smtClean="0"/>
              <a:t>6</a:t>
            </a:fld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723216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45834" y="228619"/>
            <a:ext cx="10262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 smtClean="0">
                <a:solidFill>
                  <a:schemeClr val="accent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솔루션</a:t>
            </a:r>
            <a:endParaRPr lang="ko-KR" altLang="en-US" sz="2400" dirty="0">
              <a:solidFill>
                <a:schemeClr val="accent5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0" y="1"/>
            <a:ext cx="232387" cy="6858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409" y="685801"/>
            <a:ext cx="11162371" cy="4254189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546409" y="5048300"/>
            <a:ext cx="7991986" cy="13080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ko-KR" sz="1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1) </a:t>
            </a:r>
            <a:r>
              <a:rPr lang="ko-KR" altLang="en-US" sz="1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근거리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통신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및 단말기를 활용하여 </a:t>
            </a:r>
            <a:r>
              <a:rPr lang="ko-KR" altLang="en-US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경보음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발생</a:t>
            </a:r>
            <a:endParaRPr lang="en-US" altLang="ko-KR" sz="16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fontAlgn="base">
              <a:spcBef>
                <a:spcPts val="600"/>
              </a:spcBef>
            </a:pPr>
            <a:r>
              <a:rPr lang="en-US" altLang="ko-KR" sz="1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2) </a:t>
            </a:r>
            <a:r>
              <a:rPr lang="ko-KR" altLang="en-US" sz="1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디바이스는 시각 기반의 </a:t>
            </a:r>
            <a:r>
              <a:rPr lang="ko-KR" altLang="en-US" sz="16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조명부와</a:t>
            </a:r>
            <a:r>
              <a:rPr lang="ko-KR" altLang="en-US" sz="1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데이터 전송을 위한 통신부 </a:t>
            </a:r>
            <a:r>
              <a:rPr lang="en-US" altLang="ko-KR" sz="1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r>
              <a:rPr lang="ko-KR" altLang="en-US" sz="1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개의 모듈로 구성되어 있음</a:t>
            </a:r>
            <a:endParaRPr lang="en-US" altLang="ko-KR" sz="16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fontAlgn="base">
              <a:spcBef>
                <a:spcPts val="600"/>
              </a:spcBef>
            </a:pPr>
            <a:r>
              <a:rPr lang="en-US" altLang="ko-KR" sz="1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3) </a:t>
            </a:r>
            <a:r>
              <a:rPr lang="ko-KR" altLang="en-US" sz="1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송신을 위한 통신부는 </a:t>
            </a:r>
            <a:r>
              <a:rPr lang="ko-KR" altLang="en-US" sz="1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회로개발과 기기의 형식승인이 필요함</a:t>
            </a:r>
          </a:p>
          <a:p>
            <a:pPr>
              <a:spcBef>
                <a:spcPts val="600"/>
              </a:spcBef>
            </a:pPr>
            <a:r>
              <a:rPr lang="en-US" altLang="ko-KR" sz="1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4) “</a:t>
            </a:r>
            <a:r>
              <a:rPr lang="ko-KR" altLang="en-US" sz="1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긴급상황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알림 시스템 및 그 방법”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(10–2019-0039884) </a:t>
            </a:r>
            <a:r>
              <a:rPr lang="ko-KR" altLang="en-US" sz="1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특허출원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AE624-3D4D-44A1-A047-97B83731B856}" type="slidenum">
              <a:rPr lang="ko-KR" altLang="en-US" sz="2400" smtClean="0"/>
              <a:t>7</a:t>
            </a:fld>
            <a:endParaRPr lang="ko-KR" altLang="en-US" sz="2400"/>
          </a:p>
        </p:txBody>
      </p:sp>
    </p:spTree>
    <p:extLst>
      <p:ext uri="{BB962C8B-B14F-4D97-AF65-F5344CB8AC3E}">
        <p14:creationId xmlns:p14="http://schemas.microsoft.com/office/powerpoint/2010/main" val="2383764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45834" y="228619"/>
            <a:ext cx="10262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 smtClean="0">
                <a:solidFill>
                  <a:schemeClr val="accent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솔루션</a:t>
            </a:r>
            <a:endParaRPr lang="ko-KR" altLang="en-US" sz="2400" dirty="0">
              <a:solidFill>
                <a:schemeClr val="accent5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0" y="1"/>
            <a:ext cx="232387" cy="6858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19153" y="1049143"/>
            <a:ext cx="2717411" cy="4001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사전 경보 시스템의 효과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2290" name="Picture 2" descr="car png iconì ëí ì´ë¯¸ì§ ê²ìê²°ê³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53" y="2053597"/>
            <a:ext cx="2798284" cy="1677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590299" y="3731475"/>
            <a:ext cx="2455993" cy="9848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600"/>
              </a:spcBef>
            </a:pP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천안시 독립운송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택시회사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  <a:p>
            <a:pPr algn="ctr">
              <a:spcBef>
                <a:spcPts val="600"/>
              </a:spcBef>
            </a:pP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운행차량 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62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대에 </a:t>
            </a:r>
            <a:endParaRPr lang="en-US" altLang="ko-KR" sz="1600" dirty="0" smtClean="0"/>
          </a:p>
          <a:p>
            <a:pPr algn="ctr">
              <a:spcBef>
                <a:spcPts val="600"/>
              </a:spcBef>
            </a:pP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‘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모빌아이 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ADAS 560’ 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장착</a:t>
            </a:r>
            <a:endParaRPr lang="en-US" altLang="ko-KR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오른쪽 화살표 9"/>
          <p:cNvSpPr/>
          <p:nvPr/>
        </p:nvSpPr>
        <p:spPr>
          <a:xfrm>
            <a:off x="3584493" y="2805605"/>
            <a:ext cx="667145" cy="913365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/>
          <p:cNvGrpSpPr/>
          <p:nvPr/>
        </p:nvGrpSpPr>
        <p:grpSpPr>
          <a:xfrm>
            <a:off x="7911342" y="1808112"/>
            <a:ext cx="3511434" cy="3553414"/>
            <a:chOff x="6343895" y="960381"/>
            <a:chExt cx="4267967" cy="4745639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43895" y="1607390"/>
              <a:ext cx="4267967" cy="4098630"/>
            </a:xfrm>
            <a:prstGeom prst="rect">
              <a:avLst/>
            </a:prstGeom>
          </p:spPr>
        </p:pic>
        <p:sp>
          <p:nvSpPr>
            <p:cNvPr id="14" name="아래쪽 화살표 13"/>
            <p:cNvSpPr/>
            <p:nvPr/>
          </p:nvSpPr>
          <p:spPr>
            <a:xfrm rot="18990673">
              <a:off x="8197817" y="1825524"/>
              <a:ext cx="908980" cy="1461902"/>
            </a:xfrm>
            <a:prstGeom prst="downArrow">
              <a:avLst>
                <a:gd name="adj1" fmla="val 28846"/>
                <a:gd name="adj2" fmla="val 47595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8582790" y="1978785"/>
              <a:ext cx="1399318" cy="49324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ts val="600"/>
                </a:spcBef>
              </a:pPr>
              <a:r>
                <a:rPr lang="en-US" altLang="ko-KR" dirty="0" smtClean="0">
                  <a:solidFill>
                    <a:schemeClr val="accent1">
                      <a:lumMod val="7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52% </a:t>
              </a:r>
              <a:r>
                <a:rPr lang="ko-KR" altLang="en-US" dirty="0" smtClean="0">
                  <a:solidFill>
                    <a:schemeClr val="accent1">
                      <a:lumMod val="7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감소</a:t>
              </a:r>
              <a:endParaRPr lang="en-US" altLang="ko-KR" dirty="0" smtClean="0">
                <a:solidFill>
                  <a:schemeClr val="accent1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7260237" y="960381"/>
              <a:ext cx="2549231" cy="39860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차량 한 대당 사고처리 비용</a:t>
              </a:r>
              <a:endParaRPr lang="ko-KR" altLang="en-US" sz="1400" dirty="0"/>
            </a:p>
          </p:txBody>
        </p:sp>
      </p:grpSp>
      <p:sp>
        <p:nvSpPr>
          <p:cNvPr id="18" name="직사각형 17"/>
          <p:cNvSpPr/>
          <p:nvPr/>
        </p:nvSpPr>
        <p:spPr>
          <a:xfrm>
            <a:off x="4644800" y="2939999"/>
            <a:ext cx="179408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전방 충돌사고 </a:t>
            </a:r>
            <a:r>
              <a:rPr lang="en-US" altLang="ko-KR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</a:t>
            </a:r>
            <a:r>
              <a:rPr lang="ko-KR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건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4580680" y="3406003"/>
            <a:ext cx="192232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전체 사고 건수 </a:t>
            </a:r>
            <a:r>
              <a:rPr lang="ko-KR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감소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9604650" y="5951852"/>
            <a:ext cx="181812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출처</a:t>
            </a:r>
            <a:r>
              <a: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11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전자신문</a:t>
            </a:r>
            <a:r>
              <a: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1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2017.03.09</a:t>
            </a:r>
            <a:endParaRPr lang="ko-KR" altLang="en-US" sz="1100" dirty="0">
              <a:solidFill>
                <a:prstClr val="black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4579077" y="2480665"/>
            <a:ext cx="192552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장착 후 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6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개월 경과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6" name="덧셈 기호 25"/>
          <p:cNvSpPr/>
          <p:nvPr/>
        </p:nvSpPr>
        <p:spPr>
          <a:xfrm>
            <a:off x="6751652" y="2852781"/>
            <a:ext cx="819014" cy="819014"/>
          </a:xfrm>
          <a:prstGeom prst="mathPlus">
            <a:avLst>
              <a:gd name="adj1" fmla="val 13055"/>
            </a:avLst>
          </a:prstGeom>
          <a:solidFill>
            <a:schemeClr val="bg1">
              <a:lumMod val="65000"/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0" y="-4863"/>
            <a:ext cx="12192000" cy="6932135"/>
          </a:xfrm>
          <a:prstGeom prst="rect">
            <a:avLst/>
          </a:prstGeom>
          <a:solidFill>
            <a:schemeClr val="tx1">
              <a:lumMod val="95000"/>
              <a:lumOff val="5000"/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직사각형 20"/>
          <p:cNvSpPr/>
          <p:nvPr/>
        </p:nvSpPr>
        <p:spPr>
          <a:xfrm>
            <a:off x="1977734" y="1719152"/>
            <a:ext cx="8236550" cy="29700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1500"/>
              </a:spcBef>
            </a:pPr>
            <a:r>
              <a:rPr lang="ko-KR" altLang="en-US" sz="5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교통사고의 </a:t>
            </a:r>
            <a:r>
              <a:rPr lang="en-US" altLang="ko-KR" sz="540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75%</a:t>
            </a:r>
            <a:r>
              <a:rPr lang="ko-KR" altLang="en-US" sz="5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는 </a:t>
            </a:r>
            <a:endParaRPr lang="en-US" altLang="ko-KR" sz="54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spcBef>
                <a:spcPts val="1500"/>
              </a:spcBef>
            </a:pPr>
            <a:r>
              <a:rPr lang="ko-KR" altLang="en-US" sz="540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충돌 </a:t>
            </a:r>
            <a:r>
              <a:rPr lang="en-US" altLang="ko-KR" sz="540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</a:t>
            </a:r>
            <a:r>
              <a:rPr lang="ko-KR" altLang="en-US" sz="540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초 전 사전경보</a:t>
            </a:r>
            <a:r>
              <a:rPr lang="ko-KR" altLang="en-US" sz="5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통해</a:t>
            </a:r>
            <a:endParaRPr lang="en-US" altLang="ko-KR" sz="54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spcBef>
                <a:spcPts val="1500"/>
              </a:spcBef>
            </a:pPr>
            <a:r>
              <a:rPr lang="ko-KR" altLang="en-US" sz="540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예방 </a:t>
            </a:r>
            <a:r>
              <a:rPr lang="ko-KR" altLang="en-US" sz="5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가능</a:t>
            </a:r>
            <a:endParaRPr lang="ko-KR" altLang="en-US" sz="4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4266011" y="5565618"/>
            <a:ext cx="36599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600"/>
              </a:spcBef>
            </a:pPr>
            <a:r>
              <a:rPr lang="ko-KR" altLang="en-US" dirty="0" smtClean="0">
                <a:solidFill>
                  <a:schemeClr val="bg1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출처</a:t>
            </a:r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2009</a:t>
            </a:r>
            <a:r>
              <a:rPr lang="ko-KR" altLang="en-US" dirty="0" smtClean="0">
                <a:solidFill>
                  <a:schemeClr val="bg1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년 </a:t>
            </a:r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AXA Swiss </a:t>
            </a:r>
            <a:r>
              <a:rPr lang="ko-KR" altLang="en-US" dirty="0" smtClean="0">
                <a:solidFill>
                  <a:schemeClr val="bg1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연구 결과</a:t>
            </a:r>
            <a:endParaRPr lang="en-US" altLang="ko-KR" dirty="0" smtClean="0">
              <a:solidFill>
                <a:schemeClr val="bg1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AE624-3D4D-44A1-A047-97B83731B856}" type="slidenum">
              <a:rPr lang="ko-KR" altLang="en-US" sz="2400" smtClean="0"/>
              <a:t>8</a:t>
            </a:fld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693504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45834" y="228619"/>
            <a:ext cx="10262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dirty="0" smtClean="0">
                <a:solidFill>
                  <a:schemeClr val="accent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솔루션</a:t>
            </a:r>
            <a:endParaRPr lang="ko-KR" altLang="en-US" sz="2400" dirty="0">
              <a:solidFill>
                <a:schemeClr val="accent5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0" y="1"/>
            <a:ext cx="232387" cy="6858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19153" y="1049143"/>
            <a:ext cx="2547492" cy="4001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사전 음성 경보의 효과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2290" name="Picture 2" descr="car png iconì ëí ì´ë¯¸ì§ ê²ìê²°ê³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53" y="2209714"/>
            <a:ext cx="2798284" cy="1677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590298" y="4291477"/>
            <a:ext cx="2455993" cy="9848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600"/>
              </a:spcBef>
            </a:pP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천안시 독립운송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택시회사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  <a:p>
            <a:pPr algn="ctr">
              <a:spcBef>
                <a:spcPts val="600"/>
              </a:spcBef>
            </a:pP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운행차량 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62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대에 </a:t>
            </a:r>
            <a:endParaRPr lang="en-US" altLang="ko-KR" sz="1600" dirty="0" smtClean="0"/>
          </a:p>
          <a:p>
            <a:pPr algn="ctr">
              <a:spcBef>
                <a:spcPts val="600"/>
              </a:spcBef>
            </a:pP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‘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모빌아이 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ADAS 560’ 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장착</a:t>
            </a:r>
            <a:endParaRPr lang="en-US" altLang="ko-KR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오른쪽 화살표 9"/>
          <p:cNvSpPr/>
          <p:nvPr/>
        </p:nvSpPr>
        <p:spPr>
          <a:xfrm>
            <a:off x="3584493" y="2961722"/>
            <a:ext cx="667145" cy="913365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4644800" y="3096116"/>
            <a:ext cx="179408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전방 충돌사고 </a:t>
            </a:r>
            <a:r>
              <a:rPr lang="en-US" altLang="ko-KR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</a:t>
            </a:r>
            <a:r>
              <a:rPr lang="ko-KR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건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4580680" y="3562120"/>
            <a:ext cx="192232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전체 사고 건수 </a:t>
            </a:r>
            <a:r>
              <a:rPr lang="ko-KR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감소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9604650" y="5806191"/>
            <a:ext cx="181812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출처</a:t>
            </a:r>
            <a:r>
              <a: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11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전자신문</a:t>
            </a:r>
            <a:r>
              <a: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1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2017.03.09</a:t>
            </a:r>
            <a:endParaRPr lang="ko-KR" altLang="en-US" sz="1100" dirty="0">
              <a:solidFill>
                <a:prstClr val="black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4579077" y="2636782"/>
            <a:ext cx="192552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장착 후 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6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개월 경과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6" name="덧셈 기호 25"/>
          <p:cNvSpPr/>
          <p:nvPr/>
        </p:nvSpPr>
        <p:spPr>
          <a:xfrm>
            <a:off x="6751652" y="3008898"/>
            <a:ext cx="819014" cy="819014"/>
          </a:xfrm>
          <a:prstGeom prst="mathPlus">
            <a:avLst>
              <a:gd name="adj1" fmla="val 13055"/>
            </a:avLst>
          </a:prstGeom>
          <a:solidFill>
            <a:schemeClr val="bg1">
              <a:lumMod val="65000"/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514092" y="3836050"/>
            <a:ext cx="2608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altLang="ko-KR" sz="1600" dirty="0" smtClean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</a:t>
            </a:r>
            <a:r>
              <a:rPr lang="ko-KR" altLang="en-US" sz="1600" dirty="0" smtClean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사전 경보 시스템 장착 사례</a:t>
            </a:r>
            <a:r>
              <a:rPr lang="en-US" altLang="ko-KR" sz="1600" dirty="0" smtClean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</a:t>
            </a:r>
            <a:endParaRPr lang="en-US" altLang="ko-KR" sz="1600" dirty="0" smtClean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7" name="슬라이드 번호 개체 틀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AE624-3D4D-44A1-A047-97B83731B856}" type="slidenum">
              <a:rPr lang="ko-KR" altLang="en-US" sz="2400" smtClean="0"/>
              <a:t>9</a:t>
            </a:fld>
            <a:endParaRPr lang="ko-KR" altLang="en-US" sz="2400"/>
          </a:p>
        </p:txBody>
      </p:sp>
      <p:grpSp>
        <p:nvGrpSpPr>
          <p:cNvPr id="29" name="그룹 28"/>
          <p:cNvGrpSpPr/>
          <p:nvPr/>
        </p:nvGrpSpPr>
        <p:grpSpPr>
          <a:xfrm>
            <a:off x="7911342" y="1964229"/>
            <a:ext cx="3511434" cy="3628385"/>
            <a:chOff x="7911342" y="1964229"/>
            <a:chExt cx="3511434" cy="3628385"/>
          </a:xfrm>
        </p:grpSpPr>
        <p:grpSp>
          <p:nvGrpSpPr>
            <p:cNvPr id="17" name="그룹 16"/>
            <p:cNvGrpSpPr/>
            <p:nvPr/>
          </p:nvGrpSpPr>
          <p:grpSpPr>
            <a:xfrm>
              <a:off x="7911342" y="1964229"/>
              <a:ext cx="3511434" cy="3553414"/>
              <a:chOff x="6343895" y="960381"/>
              <a:chExt cx="4267967" cy="4745639"/>
            </a:xfrm>
          </p:grpSpPr>
          <p:pic>
            <p:nvPicPr>
              <p:cNvPr id="11" name="그림 10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43895" y="1607390"/>
                <a:ext cx="4267967" cy="4098630"/>
              </a:xfrm>
              <a:prstGeom prst="rect">
                <a:avLst/>
              </a:prstGeom>
            </p:spPr>
          </p:pic>
          <p:sp>
            <p:nvSpPr>
              <p:cNvPr id="14" name="아래쪽 화살표 13"/>
              <p:cNvSpPr/>
              <p:nvPr/>
            </p:nvSpPr>
            <p:spPr>
              <a:xfrm rot="18990673">
                <a:off x="8197817" y="1825524"/>
                <a:ext cx="908980" cy="1461902"/>
              </a:xfrm>
              <a:prstGeom prst="downArrow">
                <a:avLst>
                  <a:gd name="adj1" fmla="val 28846"/>
                  <a:gd name="adj2" fmla="val 47595"/>
                </a:avLst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직사각형 14"/>
              <p:cNvSpPr/>
              <p:nvPr/>
            </p:nvSpPr>
            <p:spPr>
              <a:xfrm>
                <a:off x="8582790" y="1978785"/>
                <a:ext cx="1399318" cy="4932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n-US" altLang="ko-KR" dirty="0" smtClean="0">
                    <a:solidFill>
                      <a:schemeClr val="accent1">
                        <a:lumMod val="75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52% </a:t>
                </a:r>
                <a:r>
                  <a:rPr lang="ko-KR" altLang="en-US" dirty="0" smtClean="0">
                    <a:solidFill>
                      <a:schemeClr val="accent1">
                        <a:lumMod val="75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감소</a:t>
                </a:r>
                <a:endParaRPr lang="en-US" altLang="ko-KR" dirty="0" smtClean="0">
                  <a:solidFill>
                    <a:schemeClr val="accent1">
                      <a:lumMod val="7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16" name="직사각형 15"/>
              <p:cNvSpPr/>
              <p:nvPr/>
            </p:nvSpPr>
            <p:spPr>
              <a:xfrm>
                <a:off x="7260237" y="960381"/>
                <a:ext cx="2549231" cy="39860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차량 한 대당 사고처리 비용</a:t>
                </a:r>
                <a:endParaRPr lang="ko-KR" altLang="en-US" sz="1400" dirty="0"/>
              </a:p>
            </p:txBody>
          </p:sp>
        </p:grpSp>
        <p:sp>
          <p:nvSpPr>
            <p:cNvPr id="28" name="직사각형 27"/>
            <p:cNvSpPr/>
            <p:nvPr/>
          </p:nvSpPr>
          <p:spPr>
            <a:xfrm>
              <a:off x="9848650" y="5254060"/>
              <a:ext cx="793807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r>
                <a:rPr lang="ko-KR" altLang="en-US" sz="160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도입 후</a:t>
              </a:r>
              <a:endPara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71044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521</TotalTime>
  <Words>670</Words>
  <Application>Microsoft Office PowerPoint</Application>
  <PresentationFormat>와이드스크린</PresentationFormat>
  <Paragraphs>135</Paragraphs>
  <Slides>12</Slides>
  <Notes>12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8" baseType="lpstr">
      <vt:lpstr>Arial</vt:lpstr>
      <vt:lpstr>맑은 고딕</vt:lpstr>
      <vt:lpstr>나눔스퀘어 ExtraBold</vt:lpstr>
      <vt:lpstr>나눔스퀘어 Bold</vt:lpstr>
      <vt:lpstr>나눔스퀘어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jeon hana</dc:creator>
  <cp:lastModifiedBy>jeon hana</cp:lastModifiedBy>
  <cp:revision>215</cp:revision>
  <dcterms:created xsi:type="dcterms:W3CDTF">2019-05-29T13:58:36Z</dcterms:created>
  <dcterms:modified xsi:type="dcterms:W3CDTF">2019-05-29T22:40:34Z</dcterms:modified>
</cp:coreProperties>
</file>